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20"/>
  </p:notesMasterIdLst>
  <p:sldIdLst>
    <p:sldId id="256" r:id="rId2"/>
    <p:sldId id="257" r:id="rId3"/>
    <p:sldId id="264" r:id="rId4"/>
    <p:sldId id="265" r:id="rId5"/>
    <p:sldId id="304" r:id="rId6"/>
    <p:sldId id="287" r:id="rId7"/>
    <p:sldId id="305" r:id="rId8"/>
    <p:sldId id="292" r:id="rId9"/>
    <p:sldId id="293" r:id="rId10"/>
    <p:sldId id="294" r:id="rId11"/>
    <p:sldId id="289" r:id="rId12"/>
    <p:sldId id="282" r:id="rId13"/>
    <p:sldId id="288" r:id="rId14"/>
    <p:sldId id="274" r:id="rId15"/>
    <p:sldId id="276" r:id="rId16"/>
    <p:sldId id="277" r:id="rId17"/>
    <p:sldId id="286"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B7B5B8"/>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787"/>
  </p:normalViewPr>
  <p:slideViewPr>
    <p:cSldViewPr snapToGrid="0">
      <p:cViewPr>
        <p:scale>
          <a:sx n="110" d="100"/>
          <a:sy n="110" d="100"/>
        </p:scale>
        <p:origin x="63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2459064" cy="42258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Increase the resolution</a:t>
          </a:r>
          <a:endParaRPr lang="en-GB" sz="1500" kern="1200"/>
        </a:p>
      </dsp:txBody>
      <dsp:txXfrm>
        <a:off x="12377" y="12377"/>
        <a:ext cx="2003063" cy="397829"/>
      </dsp:txXfrm>
    </dsp:sp>
    <dsp:sp modelId="{AD9D3B8F-B0FA-0F40-81F4-A4C76E5422FA}">
      <dsp:nvSpPr>
        <dsp:cNvPr id="0" name=""/>
        <dsp:cNvSpPr/>
      </dsp:nvSpPr>
      <dsp:spPr>
        <a:xfrm>
          <a:off x="216976" y="493014"/>
          <a:ext cx="2459064" cy="422583"/>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See the patterns</a:t>
          </a:r>
          <a:endParaRPr lang="en-GB" sz="1500" kern="1200" dirty="0"/>
        </a:p>
      </dsp:txBody>
      <dsp:txXfrm>
        <a:off x="229353" y="505391"/>
        <a:ext cx="1942654" cy="397829"/>
      </dsp:txXfrm>
    </dsp:sp>
    <dsp:sp modelId="{A86B4F6A-2FEC-E44E-9569-480C69076C4C}">
      <dsp:nvSpPr>
        <dsp:cNvPr id="0" name=""/>
        <dsp:cNvSpPr/>
      </dsp:nvSpPr>
      <dsp:spPr>
        <a:xfrm>
          <a:off x="433952" y="986028"/>
          <a:ext cx="2459064" cy="422583"/>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Stop the Spread</a:t>
          </a:r>
          <a:endParaRPr lang="en-GB" sz="1500" kern="1200"/>
        </a:p>
      </dsp:txBody>
      <dsp:txXfrm>
        <a:off x="446329" y="998405"/>
        <a:ext cx="1942654" cy="397829"/>
      </dsp:txXfrm>
    </dsp:sp>
    <dsp:sp modelId="{38AD612C-01FD-0B46-BA15-76FE8F121A3D}">
      <dsp:nvSpPr>
        <dsp:cNvPr id="0" name=""/>
        <dsp:cNvSpPr/>
      </dsp:nvSpPr>
      <dsp:spPr>
        <a:xfrm>
          <a:off x="2184385" y="320459"/>
          <a:ext cx="274679" cy="27467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246188" y="320459"/>
        <a:ext cx="151073" cy="206696"/>
      </dsp:txXfrm>
    </dsp:sp>
    <dsp:sp modelId="{EE154B91-0C79-2543-9738-772AE751C0AC}">
      <dsp:nvSpPr>
        <dsp:cNvPr id="0" name=""/>
        <dsp:cNvSpPr/>
      </dsp:nvSpPr>
      <dsp:spPr>
        <a:xfrm>
          <a:off x="2401361" y="810656"/>
          <a:ext cx="274679" cy="27467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463164" y="810656"/>
        <a:ext cx="151073" cy="2066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0BC-7D2D-A74B-8678-B87665F85B68}"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819D2-3868-6449-AA8B-C79FE6B918BC}" type="slidenum">
              <a:rPr lang="en-US" smtClean="0"/>
              <a:t>‹#›</a:t>
            </a:fld>
            <a:endParaRPr lang="en-US"/>
          </a:p>
        </p:txBody>
      </p:sp>
    </p:spTree>
    <p:extLst>
      <p:ext uri="{BB962C8B-B14F-4D97-AF65-F5344CB8AC3E}">
        <p14:creationId xmlns:p14="http://schemas.microsoft.com/office/powerpoint/2010/main" val="45469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1</a:t>
            </a:fld>
            <a:endParaRPr lang="en-US"/>
          </a:p>
        </p:txBody>
      </p:sp>
    </p:spTree>
    <p:extLst>
      <p:ext uri="{BB962C8B-B14F-4D97-AF65-F5344CB8AC3E}">
        <p14:creationId xmlns:p14="http://schemas.microsoft.com/office/powerpoint/2010/main" val="1479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Troupin</a:t>
            </a:r>
            <a:r>
              <a:rPr lang="en-US" dirty="0"/>
              <a:t> 6 (figure)</a:t>
            </a:r>
          </a:p>
          <a:p>
            <a:r>
              <a:rPr lang="en-US" dirty="0"/>
              <a:t>Fischer 4</a:t>
            </a:r>
          </a:p>
          <a:p>
            <a:r>
              <a:rPr lang="en-US" dirty="0"/>
              <a:t>Africa 3 only mongoose</a:t>
            </a:r>
          </a:p>
          <a:p>
            <a:endParaRPr lang="en-US" dirty="0"/>
          </a:p>
          <a:p>
            <a:r>
              <a:rPr lang="en-US" dirty="0"/>
              <a:t>Box bats vs dogs</a:t>
            </a:r>
          </a:p>
        </p:txBody>
      </p:sp>
      <p:sp>
        <p:nvSpPr>
          <p:cNvPr id="4" name="Slide Number Placeholder 3"/>
          <p:cNvSpPr>
            <a:spLocks noGrp="1"/>
          </p:cNvSpPr>
          <p:nvPr>
            <p:ph type="sldNum" sz="quarter" idx="5"/>
          </p:nvPr>
        </p:nvSpPr>
        <p:spPr/>
        <p:txBody>
          <a:bodyPr/>
          <a:lstStyle/>
          <a:p>
            <a:fld id="{C95226EE-A62E-3548-8338-F51E30D7E8A5}" type="slidenum">
              <a:rPr lang="en-US" smtClean="0"/>
              <a:t>2</a:t>
            </a:fld>
            <a:endParaRPr lang="en-US"/>
          </a:p>
        </p:txBody>
      </p:sp>
    </p:spTree>
    <p:extLst>
      <p:ext uri="{BB962C8B-B14F-4D97-AF65-F5344CB8AC3E}">
        <p14:creationId xmlns:p14="http://schemas.microsoft.com/office/powerpoint/2010/main" val="318741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3</a:t>
            </a:fld>
            <a:endParaRPr lang="en-US"/>
          </a:p>
        </p:txBody>
      </p:sp>
    </p:spTree>
    <p:extLst>
      <p:ext uri="{BB962C8B-B14F-4D97-AF65-F5344CB8AC3E}">
        <p14:creationId xmlns:p14="http://schemas.microsoft.com/office/powerpoint/2010/main" val="156352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4</a:t>
            </a:fld>
            <a:endParaRPr lang="en-US"/>
          </a:p>
        </p:txBody>
      </p:sp>
    </p:spTree>
    <p:extLst>
      <p:ext uri="{BB962C8B-B14F-4D97-AF65-F5344CB8AC3E}">
        <p14:creationId xmlns:p14="http://schemas.microsoft.com/office/powerpoint/2010/main" val="243594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7</a:t>
            </a:fld>
            <a:endParaRPr lang="en-US"/>
          </a:p>
        </p:txBody>
      </p:sp>
    </p:spTree>
    <p:extLst>
      <p:ext uri="{BB962C8B-B14F-4D97-AF65-F5344CB8AC3E}">
        <p14:creationId xmlns:p14="http://schemas.microsoft.com/office/powerpoint/2010/main" val="355720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9</a:t>
            </a:fld>
            <a:endParaRPr lang="en-US"/>
          </a:p>
        </p:txBody>
      </p:sp>
    </p:spTree>
    <p:extLst>
      <p:ext uri="{BB962C8B-B14F-4D97-AF65-F5344CB8AC3E}">
        <p14:creationId xmlns:p14="http://schemas.microsoft.com/office/powerpoint/2010/main" val="114377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10</a:t>
            </a:fld>
            <a:endParaRPr lang="en-US"/>
          </a:p>
        </p:txBody>
      </p:sp>
    </p:spTree>
    <p:extLst>
      <p:ext uri="{BB962C8B-B14F-4D97-AF65-F5344CB8AC3E}">
        <p14:creationId xmlns:p14="http://schemas.microsoft.com/office/powerpoint/2010/main" val="402167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BD8B5-32B5-D741-8B07-45FCC7898BD8}" type="slidenum">
              <a:rPr lang="en-US" smtClean="0"/>
              <a:t>18</a:t>
            </a:fld>
            <a:endParaRPr lang="en-US"/>
          </a:p>
        </p:txBody>
      </p:sp>
    </p:spTree>
    <p:extLst>
      <p:ext uri="{BB962C8B-B14F-4D97-AF65-F5344CB8AC3E}">
        <p14:creationId xmlns:p14="http://schemas.microsoft.com/office/powerpoint/2010/main" val="111638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92603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01731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36628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09502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91885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9292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3BE0EF-4FE0-EF4F-A692-E0E6D5CDD776}" type="datetimeFigureOut">
              <a:rPr lang="en-US" smtClean="0"/>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5743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3BE0EF-4FE0-EF4F-A692-E0E6D5CDD776}"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408477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BE0EF-4FE0-EF4F-A692-E0E6D5CDD776}" type="datetimeFigureOut">
              <a:rPr lang="en-US" smtClean="0"/>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5562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5373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3342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BE0EF-4FE0-EF4F-A692-E0E6D5CDD776}" type="datetimeFigureOut">
              <a:rPr lang="en-US" smtClean="0"/>
              <a:t>2/14/24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B6C8C-6A6A-8A4D-83A6-31CD8739C9FE}" type="slidenum">
              <a:rPr lang="en-US" smtClean="0"/>
              <a:t>‹#›</a:t>
            </a:fld>
            <a:endParaRPr lang="en-US"/>
          </a:p>
        </p:txBody>
      </p:sp>
    </p:spTree>
    <p:extLst>
      <p:ext uri="{BB962C8B-B14F-4D97-AF65-F5344CB8AC3E}">
        <p14:creationId xmlns:p14="http://schemas.microsoft.com/office/powerpoint/2010/main" val="12093201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campbell.1@research.gla.ac.u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rabv-glue.cvr.gla.ac.uk/#/hom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267B-D4CC-6FB8-5AFA-AD6F33EA4F2A}"/>
              </a:ext>
            </a:extLst>
          </p:cNvPr>
          <p:cNvSpPr>
            <a:spLocks noGrp="1"/>
          </p:cNvSpPr>
          <p:nvPr>
            <p:ph type="ctrTitle"/>
          </p:nvPr>
        </p:nvSpPr>
        <p:spPr>
          <a:xfrm>
            <a:off x="1196510" y="1060598"/>
            <a:ext cx="6138402" cy="1530542"/>
          </a:xfrm>
        </p:spPr>
        <p:txBody>
          <a:bodyPr vert="horz" lIns="91440" tIns="45720" rIns="91440" bIns="45720" rtlCol="0" anchor="t">
            <a:normAutofit fontScale="90000"/>
          </a:bodyPr>
          <a:lstStyle/>
          <a:p>
            <a:pPr algn="l"/>
            <a:r>
              <a:rPr lang="en-US" sz="4800" dirty="0"/>
              <a:t>Making Genomic Surveillance Deliver: </a:t>
            </a:r>
            <a:br>
              <a:rPr lang="en-US" sz="4800" dirty="0"/>
            </a:br>
            <a:r>
              <a:rPr lang="en-GB" sz="2700" i="0" dirty="0">
                <a:effectLst/>
              </a:rPr>
              <a:t>A Lineage </a:t>
            </a:r>
            <a:r>
              <a:rPr lang="en-GB" sz="2700" dirty="0"/>
              <a:t>C</a:t>
            </a:r>
            <a:r>
              <a:rPr lang="en-GB" sz="2700" i="0" dirty="0">
                <a:effectLst/>
              </a:rPr>
              <a:t>lassification and Nomenclature </a:t>
            </a:r>
            <a:r>
              <a:rPr lang="en-GB" sz="2700" dirty="0"/>
              <a:t>S</a:t>
            </a:r>
            <a:r>
              <a:rPr lang="en-GB" sz="2700" i="0" dirty="0">
                <a:effectLst/>
              </a:rPr>
              <a:t>ystem to Inform </a:t>
            </a:r>
            <a:r>
              <a:rPr lang="en-GB" sz="2700" dirty="0"/>
              <a:t>R</a:t>
            </a:r>
            <a:r>
              <a:rPr lang="en-GB" sz="2700" i="0" dirty="0">
                <a:effectLst/>
              </a:rPr>
              <a:t>abies </a:t>
            </a:r>
            <a:r>
              <a:rPr lang="en-GB" sz="2700" dirty="0"/>
              <a:t>E</a:t>
            </a:r>
            <a:r>
              <a:rPr lang="en-GB" sz="2700" i="0" dirty="0">
                <a:effectLst/>
              </a:rPr>
              <a:t>limination</a:t>
            </a:r>
            <a:br>
              <a:rPr lang="en-GB" sz="1400" b="1" i="0" dirty="0">
                <a:solidFill>
                  <a:srgbClr val="202020"/>
                </a:solidFill>
                <a:effectLst/>
                <a:latin typeface="Open Sans" panose="020B0606030504020204" pitchFamily="34" charset="0"/>
              </a:rPr>
            </a:br>
            <a:endParaRPr lang="en-US" sz="4800" dirty="0"/>
          </a:p>
        </p:txBody>
      </p:sp>
      <p:sp>
        <p:nvSpPr>
          <p:cNvPr id="3" name="Subtitle 2">
            <a:extLst>
              <a:ext uri="{FF2B5EF4-FFF2-40B4-BE49-F238E27FC236}">
                <a16:creationId xmlns:a16="http://schemas.microsoft.com/office/drawing/2014/main" id="{B871E5F8-9E5D-534C-AB46-7FD2E0D17AE5}"/>
              </a:ext>
            </a:extLst>
          </p:cNvPr>
          <p:cNvSpPr>
            <a:spLocks noGrp="1"/>
          </p:cNvSpPr>
          <p:nvPr>
            <p:ph type="subTitle" idx="1"/>
          </p:nvPr>
        </p:nvSpPr>
        <p:spPr>
          <a:xfrm>
            <a:off x="1033671" y="3651741"/>
            <a:ext cx="8207265" cy="3387664"/>
          </a:xfrm>
        </p:spPr>
        <p:txBody>
          <a:bodyPr vert="horz" lIns="91440" tIns="45720" rIns="91440" bIns="45720" rtlCol="0" anchor="t">
            <a:normAutofit/>
          </a:bodyPr>
          <a:lstStyle/>
          <a:p>
            <a:pPr algn="l">
              <a:buFont typeface="Wingdings" panose="05000000000000000000" pitchFamily="2" charset="2"/>
              <a:buChar char="§"/>
            </a:pPr>
            <a:r>
              <a:rPr lang="en-US" sz="2000" dirty="0"/>
              <a:t>Kathryn Campbell</a:t>
            </a:r>
          </a:p>
          <a:p>
            <a:pPr algn="l">
              <a:buFont typeface="Wingdings" panose="05000000000000000000" pitchFamily="2" charset="2"/>
              <a:buChar char="§"/>
            </a:pPr>
            <a:r>
              <a:rPr lang="en-US" sz="2000" dirty="0">
                <a:hlinkClick r:id="rId3"/>
              </a:rPr>
              <a:t>k.campbell.1@research.gla.ac.uk</a:t>
            </a:r>
            <a:endParaRPr lang="en-US" sz="2000" dirty="0"/>
          </a:p>
          <a:p>
            <a:pPr algn="l">
              <a:buFont typeface="Wingdings" panose="05000000000000000000" pitchFamily="2" charset="2"/>
              <a:buChar char="§"/>
            </a:pPr>
            <a:endParaRPr lang="en-US" sz="2000" dirty="0"/>
          </a:p>
        </p:txBody>
      </p:sp>
      <p:pic>
        <p:nvPicPr>
          <p:cNvPr id="4" name="Picture 2">
            <a:extLst>
              <a:ext uri="{FF2B5EF4-FFF2-40B4-BE49-F238E27FC236}">
                <a16:creationId xmlns:a16="http://schemas.microsoft.com/office/drawing/2014/main" id="{5101A353-1C7E-C41C-A169-3808999137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39" r="2" b="12446"/>
          <a:stretch/>
        </p:blipFill>
        <p:spPr bwMode="auto">
          <a:xfrm>
            <a:off x="8251150" y="11"/>
            <a:ext cx="3940848" cy="2338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F12059-ACBB-A571-E980-CEEF41CA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88"/>
          <a:stretch/>
        </p:blipFill>
        <p:spPr bwMode="auto">
          <a:xfrm>
            <a:off x="7225748" y="-3"/>
            <a:ext cx="4966252" cy="3429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3093D0-4748-64D3-AE3F-EA37747D0C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87"/>
          <a:stretch/>
        </p:blipFill>
        <p:spPr bwMode="auto">
          <a:xfrm>
            <a:off x="7225748" y="3429003"/>
            <a:ext cx="496625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13A223-CCCA-9998-0BEA-DB780CDE22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946"/>
          <a:stretch/>
        </p:blipFill>
        <p:spPr bwMode="auto">
          <a:xfrm>
            <a:off x="0" y="5751724"/>
            <a:ext cx="3435543" cy="111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mpany name&#10;&#10;Description automatically generated">
            <a:extLst>
              <a:ext uri="{FF2B5EF4-FFF2-40B4-BE49-F238E27FC236}">
                <a16:creationId xmlns:a16="http://schemas.microsoft.com/office/drawing/2014/main" id="{5426DD3A-E667-7929-932D-744DACAF838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33671" y="4691123"/>
            <a:ext cx="724289" cy="526622"/>
          </a:xfrm>
          <a:prstGeom prst="rect">
            <a:avLst/>
          </a:prstGeom>
        </p:spPr>
      </p:pic>
      <p:sp>
        <p:nvSpPr>
          <p:cNvPr id="11" name="TextBox 10">
            <a:extLst>
              <a:ext uri="{FF2B5EF4-FFF2-40B4-BE49-F238E27FC236}">
                <a16:creationId xmlns:a16="http://schemas.microsoft.com/office/drawing/2014/main" id="{C00B37FC-ACE3-5EE0-D74E-8296287FDA82}"/>
              </a:ext>
            </a:extLst>
          </p:cNvPr>
          <p:cNvSpPr txBox="1"/>
          <p:nvPr/>
        </p:nvSpPr>
        <p:spPr>
          <a:xfrm>
            <a:off x="1543774" y="4768457"/>
            <a:ext cx="2183713" cy="371953"/>
          </a:xfrm>
          <a:prstGeom prst="rect">
            <a:avLst/>
          </a:prstGeom>
          <a:noFill/>
        </p:spPr>
        <p:txBody>
          <a:bodyPr wrap="square" rtlCol="0">
            <a:spAutoFit/>
          </a:bodyPr>
          <a:lstStyle/>
          <a:p>
            <a:r>
              <a:rPr lang="en-US" dirty="0"/>
              <a:t>@</a:t>
            </a:r>
            <a:r>
              <a:rPr lang="en-US" dirty="0" err="1"/>
              <a:t>ThatKatC</a:t>
            </a:r>
            <a:endParaRPr lang="en-US" dirty="0"/>
          </a:p>
        </p:txBody>
      </p:sp>
    </p:spTree>
    <p:extLst>
      <p:ext uri="{BB962C8B-B14F-4D97-AF65-F5344CB8AC3E}">
        <p14:creationId xmlns:p14="http://schemas.microsoft.com/office/powerpoint/2010/main" val="25085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0022-B318-5B32-BA81-FE4BB9B3DD26}"/>
              </a:ext>
            </a:extLst>
          </p:cNvPr>
          <p:cNvSpPr>
            <a:spLocks noGrp="1"/>
          </p:cNvSpPr>
          <p:nvPr>
            <p:ph type="title"/>
          </p:nvPr>
        </p:nvSpPr>
        <p:spPr>
          <a:xfrm>
            <a:off x="643466" y="973668"/>
            <a:ext cx="3620189" cy="1020232"/>
          </a:xfrm>
        </p:spPr>
        <p:txBody>
          <a:bodyPr>
            <a:normAutofit fontScale="90000"/>
          </a:bodyPr>
          <a:lstStyle/>
          <a:p>
            <a:r>
              <a:rPr lang="en-US" dirty="0"/>
              <a:t>Metapopulation dynamics</a:t>
            </a:r>
          </a:p>
        </p:txBody>
      </p:sp>
      <p:pic>
        <p:nvPicPr>
          <p:cNvPr id="8194" name="Picture 2">
            <a:extLst>
              <a:ext uri="{FF2B5EF4-FFF2-40B4-BE49-F238E27FC236}">
                <a16:creationId xmlns:a16="http://schemas.microsoft.com/office/drawing/2014/main" id="{08DE15B7-C7A9-C435-606E-6CD50D9FAC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47" t="23881"/>
          <a:stretch/>
        </p:blipFill>
        <p:spPr bwMode="auto">
          <a:xfrm>
            <a:off x="5142959" y="0"/>
            <a:ext cx="6075837"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8AB5A5B-30B4-D547-2080-DB97A778D1A1}"/>
              </a:ext>
            </a:extLst>
          </p:cNvPr>
          <p:cNvSpPr>
            <a:spLocks noGrp="1"/>
          </p:cNvSpPr>
          <p:nvPr>
            <p:ph idx="1"/>
          </p:nvPr>
        </p:nvSpPr>
        <p:spPr>
          <a:xfrm>
            <a:off x="654038" y="2127250"/>
            <a:ext cx="3877213" cy="3898900"/>
          </a:xfrm>
        </p:spPr>
        <p:txBody>
          <a:bodyPr>
            <a:normAutofit fontScale="92500"/>
          </a:bodyPr>
          <a:lstStyle/>
          <a:p>
            <a:r>
              <a:rPr lang="en-US" dirty="0"/>
              <a:t>Cases can be introduced or reintroduced from wider Tanzania</a:t>
            </a:r>
          </a:p>
          <a:p>
            <a:endParaRPr lang="en-US" dirty="0"/>
          </a:p>
          <a:p>
            <a:r>
              <a:rPr lang="en-US" dirty="0"/>
              <a:t>Some establish, others are single incursions</a:t>
            </a:r>
          </a:p>
          <a:p>
            <a:endParaRPr lang="en-US" dirty="0"/>
          </a:p>
          <a:p>
            <a:r>
              <a:rPr lang="en-US" dirty="0"/>
              <a:t>Vaccination coverage needs to be maintained!</a:t>
            </a:r>
          </a:p>
        </p:txBody>
      </p:sp>
      <p:sp>
        <p:nvSpPr>
          <p:cNvPr id="4" name="Rectangle 3">
            <a:extLst>
              <a:ext uri="{FF2B5EF4-FFF2-40B4-BE49-F238E27FC236}">
                <a16:creationId xmlns:a16="http://schemas.microsoft.com/office/drawing/2014/main" id="{F7B071E7-10A2-840C-BC99-17A22D0BDCAE}"/>
              </a:ext>
            </a:extLst>
          </p:cNvPr>
          <p:cNvSpPr/>
          <p:nvPr/>
        </p:nvSpPr>
        <p:spPr>
          <a:xfrm>
            <a:off x="5142959" y="0"/>
            <a:ext cx="5444830" cy="22499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C991EA-B1DB-702A-813B-A88A5E51E359}"/>
              </a:ext>
            </a:extLst>
          </p:cNvPr>
          <p:cNvSpPr/>
          <p:nvPr/>
        </p:nvSpPr>
        <p:spPr>
          <a:xfrm>
            <a:off x="5045277" y="4495800"/>
            <a:ext cx="5444830" cy="23606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4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4"/>
                                        </p:tgtEl>
                                        <p:attrNameLst>
                                          <p:attrName>ppt_y</p:attrName>
                                        </p:attrNameLst>
                                      </p:cBhvr>
                                      <p:tavLst>
                                        <p:tav tm="0">
                                          <p:val>
                                            <p:strVal val="#ppt_y"/>
                                          </p:val>
                                        </p:tav>
                                        <p:tav tm="100000">
                                          <p:val>
                                            <p:strVal val="#ppt_y+#ppt_h*1.125000"/>
                                          </p:val>
                                        </p:tav>
                                      </p:tavLst>
                                    </p:anim>
                                    <p:animEffect transition="out" filter="wipe(down)">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5"/>
                                        </p:tgtEl>
                                        <p:attrNameLst>
                                          <p:attrName>ppt_y</p:attrName>
                                        </p:attrNameLst>
                                      </p:cBhvr>
                                      <p:tavLst>
                                        <p:tav tm="0">
                                          <p:val>
                                            <p:strVal val="#ppt_y"/>
                                          </p:val>
                                        </p:tav>
                                        <p:tav tm="100000">
                                          <p:val>
                                            <p:strVal val="#ppt_y+#ppt_h*1.125000"/>
                                          </p:val>
                                        </p:tav>
                                      </p:tavLst>
                                    </p:anim>
                                    <p:animEffect transition="out" filter="wipe(down)">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7632F74-A657-D606-8D8B-C6A43D05CACE}"/>
              </a:ext>
            </a:extLst>
          </p:cNvPr>
          <p:cNvSpPr/>
          <p:nvPr/>
        </p:nvSpPr>
        <p:spPr>
          <a:xfrm>
            <a:off x="1495825" y="932236"/>
            <a:ext cx="3405739" cy="324622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571BBA35-CB8F-72EA-46A7-6BF3AC4BDFE0}"/>
              </a:ext>
            </a:extLst>
          </p:cNvPr>
          <p:cNvSpPr/>
          <p:nvPr/>
        </p:nvSpPr>
        <p:spPr>
          <a:xfrm>
            <a:off x="1495825" y="847025"/>
            <a:ext cx="3405739" cy="3416643"/>
          </a:xfrm>
          <a:prstGeom prst="pie">
            <a:avLst>
              <a:gd name="adj1" fmla="val 0"/>
              <a:gd name="adj2" fmla="val 16154619"/>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Pie 11">
            <a:extLst>
              <a:ext uri="{FF2B5EF4-FFF2-40B4-BE49-F238E27FC236}">
                <a16:creationId xmlns:a16="http://schemas.microsoft.com/office/drawing/2014/main" id="{23297968-2431-8438-ECE4-A24DD0666ED2}"/>
              </a:ext>
            </a:extLst>
          </p:cNvPr>
          <p:cNvSpPr/>
          <p:nvPr/>
        </p:nvSpPr>
        <p:spPr>
          <a:xfrm rot="17451805">
            <a:off x="1443559" y="877721"/>
            <a:ext cx="3465998" cy="3449426"/>
          </a:xfrm>
          <a:prstGeom prst="pie">
            <a:avLst>
              <a:gd name="adj1" fmla="val 0"/>
              <a:gd name="adj2" fmla="val 16154619"/>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A diagram of a circle&#10;&#10;Description automatically generated with medium confidence">
            <a:extLst>
              <a:ext uri="{FF2B5EF4-FFF2-40B4-BE49-F238E27FC236}">
                <a16:creationId xmlns:a16="http://schemas.microsoft.com/office/drawing/2014/main" id="{BFE4036C-FEE4-EC7F-B63F-D5064BC1E712}"/>
              </a:ext>
            </a:extLst>
          </p:cNvPr>
          <p:cNvPicPr>
            <a:picLocks noChangeAspect="1"/>
          </p:cNvPicPr>
          <p:nvPr/>
        </p:nvPicPr>
        <p:blipFill>
          <a:blip r:embed="rId2"/>
          <a:stretch>
            <a:fillRect/>
          </a:stretch>
        </p:blipFill>
        <p:spPr>
          <a:xfrm>
            <a:off x="0" y="255181"/>
            <a:ext cx="7772400" cy="4857750"/>
          </a:xfrm>
          <a:prstGeom prst="rect">
            <a:avLst/>
          </a:prstGeom>
        </p:spPr>
      </p:pic>
      <p:pic>
        <p:nvPicPr>
          <p:cNvPr id="9" name="Picture 8" descr="A diagram of a tree&#10;&#10;Description automatically generated">
            <a:extLst>
              <a:ext uri="{FF2B5EF4-FFF2-40B4-BE49-F238E27FC236}">
                <a16:creationId xmlns:a16="http://schemas.microsoft.com/office/drawing/2014/main" id="{266AFE52-217D-E382-5EB9-24E9BAF9C1DF}"/>
              </a:ext>
            </a:extLst>
          </p:cNvPr>
          <p:cNvPicPr>
            <a:picLocks noChangeAspect="1"/>
          </p:cNvPicPr>
          <p:nvPr/>
        </p:nvPicPr>
        <p:blipFill rotWithShape="1">
          <a:blip r:embed="rId3">
            <a:clrChange>
              <a:clrFrom>
                <a:srgbClr val="FFFFFF"/>
              </a:clrFrom>
              <a:clrTo>
                <a:srgbClr val="FFFFFF">
                  <a:alpha val="0"/>
                </a:srgbClr>
              </a:clrTo>
            </a:clrChange>
          </a:blip>
          <a:srcRect r="14093"/>
          <a:stretch/>
        </p:blipFill>
        <p:spPr>
          <a:xfrm>
            <a:off x="1271589" y="-126099"/>
            <a:ext cx="9972674" cy="7255441"/>
          </a:xfrm>
          <a:prstGeom prst="rect">
            <a:avLst/>
          </a:prstGeom>
        </p:spPr>
      </p:pic>
    </p:spTree>
    <p:extLst>
      <p:ext uri="{BB962C8B-B14F-4D97-AF65-F5344CB8AC3E}">
        <p14:creationId xmlns:p14="http://schemas.microsoft.com/office/powerpoint/2010/main" val="31298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381EA6-E572-6147-3E1D-255E01F1165D}"/>
              </a:ext>
            </a:extLst>
          </p:cNvPr>
          <p:cNvSpPr>
            <a:spLocks noGrp="1"/>
          </p:cNvSpPr>
          <p:nvPr>
            <p:ph type="title"/>
          </p:nvPr>
        </p:nvSpPr>
        <p:spPr>
          <a:xfrm>
            <a:off x="1295400" y="-257389"/>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438E3991-DE99-66B3-8287-C463E70EDEBF}"/>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graphicFrame>
        <p:nvGraphicFramePr>
          <p:cNvPr id="6" name="Table 6">
            <a:extLst>
              <a:ext uri="{FF2B5EF4-FFF2-40B4-BE49-F238E27FC236}">
                <a16:creationId xmlns:a16="http://schemas.microsoft.com/office/drawing/2014/main" id="{9D388EF0-3444-5E58-D48E-0CBBD6D07EAA}"/>
              </a:ext>
            </a:extLst>
          </p:cNvPr>
          <p:cNvGraphicFramePr>
            <a:graphicFrameLocks noGrp="1"/>
          </p:cNvGraphicFramePr>
          <p:nvPr>
            <p:extLst>
              <p:ext uri="{D42A27DB-BD31-4B8C-83A1-F6EECF244321}">
                <p14:modId xmlns:p14="http://schemas.microsoft.com/office/powerpoint/2010/main" val="2450375564"/>
              </p:ext>
            </p:extLst>
          </p:nvPr>
        </p:nvGraphicFramePr>
        <p:xfrm>
          <a:off x="0" y="1871757"/>
          <a:ext cx="12192000" cy="370840"/>
        </p:xfrm>
        <a:graphic>
          <a:graphicData uri="http://schemas.openxmlformats.org/drawingml/2006/table">
            <a:tbl>
              <a:tblPr firstRow="1" bandRow="1">
                <a:tableStyleId>{5C22544A-7EE6-4342-B048-85BDC9FD1C3A}</a:tableStyleId>
              </a:tblPr>
              <a:tblGrid>
                <a:gridCol w="1533883">
                  <a:extLst>
                    <a:ext uri="{9D8B030D-6E8A-4147-A177-3AD203B41FA5}">
                      <a16:colId xmlns:a16="http://schemas.microsoft.com/office/drawing/2014/main" val="3410920609"/>
                    </a:ext>
                  </a:extLst>
                </a:gridCol>
                <a:gridCol w="10658117">
                  <a:extLst>
                    <a:ext uri="{9D8B030D-6E8A-4147-A177-3AD203B41FA5}">
                      <a16:colId xmlns:a16="http://schemas.microsoft.com/office/drawing/2014/main" val="2413430164"/>
                    </a:ext>
                  </a:extLst>
                </a:gridCol>
              </a:tblGrid>
              <a:tr h="370840">
                <a:tc>
                  <a:txBody>
                    <a:bodyPr/>
                    <a:lstStyle/>
                    <a:p>
                      <a:r>
                        <a:rPr lang="en-US" b="1" dirty="0"/>
                        <a:t>INPUT</a:t>
                      </a:r>
                    </a:p>
                  </a:txBody>
                  <a:tcPr/>
                </a:tc>
                <a:tc>
                  <a:txBody>
                    <a:bodyPr/>
                    <a:lstStyle/>
                    <a:p>
                      <a:r>
                        <a:rPr lang="en-US" b="0" dirty="0">
                          <a:solidFill>
                            <a:schemeClr val="tx1"/>
                          </a:solidFill>
                        </a:rPr>
                        <a:t>Sequences to be tested and corresponding metadata</a:t>
                      </a:r>
                    </a:p>
                  </a:txBody>
                  <a:tcPr>
                    <a:solidFill>
                      <a:schemeClr val="accent1">
                        <a:lumMod val="20000"/>
                        <a:lumOff val="80000"/>
                      </a:schemeClr>
                    </a:solidFill>
                  </a:tcPr>
                </a:tc>
                <a:extLst>
                  <a:ext uri="{0D108BD9-81ED-4DB2-BD59-A6C34878D82A}">
                    <a16:rowId xmlns:a16="http://schemas.microsoft.com/office/drawing/2014/main" val="3898155497"/>
                  </a:ext>
                </a:extLst>
              </a:tr>
            </a:tbl>
          </a:graphicData>
        </a:graphic>
      </p:graphicFrame>
      <p:graphicFrame>
        <p:nvGraphicFramePr>
          <p:cNvPr id="7" name="Table 7">
            <a:extLst>
              <a:ext uri="{FF2B5EF4-FFF2-40B4-BE49-F238E27FC236}">
                <a16:creationId xmlns:a16="http://schemas.microsoft.com/office/drawing/2014/main" id="{6411D6C5-5247-E4FC-9AA1-2AAB3E33E59B}"/>
              </a:ext>
            </a:extLst>
          </p:cNvPr>
          <p:cNvGraphicFramePr>
            <a:graphicFrameLocks noGrp="1"/>
          </p:cNvGraphicFramePr>
          <p:nvPr>
            <p:extLst>
              <p:ext uri="{D42A27DB-BD31-4B8C-83A1-F6EECF244321}">
                <p14:modId xmlns:p14="http://schemas.microsoft.com/office/powerpoint/2010/main" val="3025349626"/>
              </p:ext>
            </p:extLst>
          </p:nvPr>
        </p:nvGraphicFramePr>
        <p:xfrm>
          <a:off x="0" y="2388414"/>
          <a:ext cx="12192000" cy="4381521"/>
        </p:xfrm>
        <a:graphic>
          <a:graphicData uri="http://schemas.openxmlformats.org/drawingml/2006/table">
            <a:tbl>
              <a:tblPr firstRow="1" bandRow="1">
                <a:tableStyleId>{5C22544A-7EE6-4342-B048-85BDC9FD1C3A}</a:tableStyleId>
              </a:tblPr>
              <a:tblGrid>
                <a:gridCol w="1514342">
                  <a:extLst>
                    <a:ext uri="{9D8B030D-6E8A-4147-A177-3AD203B41FA5}">
                      <a16:colId xmlns:a16="http://schemas.microsoft.com/office/drawing/2014/main" val="1065570016"/>
                    </a:ext>
                  </a:extLst>
                </a:gridCol>
                <a:gridCol w="10677658">
                  <a:extLst>
                    <a:ext uri="{9D8B030D-6E8A-4147-A177-3AD203B41FA5}">
                      <a16:colId xmlns:a16="http://schemas.microsoft.com/office/drawing/2014/main" val="1769527497"/>
                    </a:ext>
                  </a:extLst>
                </a:gridCol>
              </a:tblGrid>
              <a:tr h="449601">
                <a:tc rowSpan="5">
                  <a:txBody>
                    <a:bodyPr/>
                    <a:lstStyle/>
                    <a:p>
                      <a:r>
                        <a:rPr lang="en-US" dirty="0"/>
                        <a:t>OUTPUTS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Lineage information</a:t>
                      </a:r>
                    </a:p>
                  </a:txBody>
                  <a:tcPr>
                    <a:solidFill>
                      <a:schemeClr val="accent1">
                        <a:lumMod val="20000"/>
                        <a:lumOff val="80000"/>
                      </a:schemeClr>
                    </a:solidFill>
                  </a:tcPr>
                </a:tc>
                <a:extLst>
                  <a:ext uri="{0D108BD9-81ED-4DB2-BD59-A6C34878D82A}">
                    <a16:rowId xmlns:a16="http://schemas.microsoft.com/office/drawing/2014/main" val="3979449057"/>
                  </a:ext>
                </a:extLst>
              </a:tr>
              <a:tr h="813957">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Creation of and placement in a relevant phylogeny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3264479350"/>
                  </a:ext>
                </a:extLst>
              </a:tr>
              <a:tr h="1001794">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figure of relevant lineages</a:t>
                      </a:r>
                    </a:p>
                    <a:p>
                      <a:endParaRPr lang="en-US" dirty="0"/>
                    </a:p>
                    <a:p>
                      <a:endParaRPr lang="en-US" dirty="0"/>
                    </a:p>
                    <a:p>
                      <a:endParaRPr lang="en-US" dirty="0"/>
                    </a:p>
                  </a:txBody>
                  <a:tcPr/>
                </a:tc>
                <a:extLst>
                  <a:ext uri="{0D108BD9-81ED-4DB2-BD59-A6C34878D82A}">
                    <a16:rowId xmlns:a16="http://schemas.microsoft.com/office/drawing/2014/main" val="2214891630"/>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Emerging and undersampled areas</a:t>
                      </a:r>
                    </a:p>
                    <a:p>
                      <a:endParaRPr lang="en-US" dirty="0"/>
                    </a:p>
                  </a:txBody>
                  <a:tcPr/>
                </a:tc>
                <a:extLst>
                  <a:ext uri="{0D108BD9-81ED-4DB2-BD59-A6C34878D82A}">
                    <a16:rowId xmlns:a16="http://schemas.microsoft.com/office/drawing/2014/main" val="3607724808"/>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Singletons of Interest</a:t>
                      </a:r>
                    </a:p>
                    <a:p>
                      <a:endParaRPr lang="en-US" dirty="0"/>
                    </a:p>
                  </a:txBody>
                  <a:tcPr/>
                </a:tc>
                <a:extLst>
                  <a:ext uri="{0D108BD9-81ED-4DB2-BD59-A6C34878D82A}">
                    <a16:rowId xmlns:a16="http://schemas.microsoft.com/office/drawing/2014/main" val="3280052187"/>
                  </a:ext>
                </a:extLst>
              </a:tr>
            </a:tbl>
          </a:graphicData>
        </a:graphic>
      </p:graphicFrame>
      <p:pic>
        <p:nvPicPr>
          <p:cNvPr id="8" name="Picture 7" descr="Graphical user interface, text&#10;&#10;Description automatically generated">
            <a:extLst>
              <a:ext uri="{FF2B5EF4-FFF2-40B4-BE49-F238E27FC236}">
                <a16:creationId xmlns:a16="http://schemas.microsoft.com/office/drawing/2014/main" id="{485547B0-DD4D-D013-775C-E17623B9A23F}"/>
              </a:ext>
            </a:extLst>
          </p:cNvPr>
          <p:cNvPicPr>
            <a:picLocks noChangeAspect="1"/>
          </p:cNvPicPr>
          <p:nvPr/>
        </p:nvPicPr>
        <p:blipFill rotWithShape="1">
          <a:blip r:embed="rId2"/>
          <a:srcRect l="8824" t="21962" r="27629" b="72334"/>
          <a:stretch/>
        </p:blipFill>
        <p:spPr>
          <a:xfrm>
            <a:off x="5694701" y="2413183"/>
            <a:ext cx="6497299" cy="470899"/>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0FE93699-9F24-ABEF-4F2F-C702D195B257}"/>
              </a:ext>
            </a:extLst>
          </p:cNvPr>
          <p:cNvPicPr>
            <a:picLocks noChangeAspect="1"/>
          </p:cNvPicPr>
          <p:nvPr/>
        </p:nvPicPr>
        <p:blipFill rotWithShape="1">
          <a:blip r:embed="rId3"/>
          <a:srcRect l="13077" t="22020" r="52794" b="72652"/>
          <a:stretch/>
        </p:blipFill>
        <p:spPr>
          <a:xfrm>
            <a:off x="6417716" y="5585569"/>
            <a:ext cx="4826766" cy="470898"/>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CE4CD409-40A3-5A84-8C05-8A18BB45850D}"/>
              </a:ext>
            </a:extLst>
          </p:cNvPr>
          <p:cNvPicPr>
            <a:picLocks noChangeAspect="1"/>
          </p:cNvPicPr>
          <p:nvPr/>
        </p:nvPicPr>
        <p:blipFill rotWithShape="1">
          <a:blip r:embed="rId4"/>
          <a:srcRect l="13090" t="22248" r="53392" b="72307"/>
          <a:stretch/>
        </p:blipFill>
        <p:spPr>
          <a:xfrm>
            <a:off x="6543740" y="6202284"/>
            <a:ext cx="4637327" cy="470898"/>
          </a:xfrm>
          <a:prstGeom prst="rect">
            <a:avLst/>
          </a:prstGeom>
        </p:spPr>
      </p:pic>
      <p:pic>
        <p:nvPicPr>
          <p:cNvPr id="15" name="Picture 14" descr="Chart, sunburst chart&#10;&#10;Description automatically generated">
            <a:extLst>
              <a:ext uri="{FF2B5EF4-FFF2-40B4-BE49-F238E27FC236}">
                <a16:creationId xmlns:a16="http://schemas.microsoft.com/office/drawing/2014/main" id="{DFC8D0F5-C607-3C72-8707-E13CA3F7B554}"/>
              </a:ext>
            </a:extLst>
          </p:cNvPr>
          <p:cNvPicPr>
            <a:picLocks noChangeAspect="1"/>
          </p:cNvPicPr>
          <p:nvPr/>
        </p:nvPicPr>
        <p:blipFill rotWithShape="1">
          <a:blip r:embed="rId5"/>
          <a:srcRect l="35294" t="29892" r="27392" b="7593"/>
          <a:stretch/>
        </p:blipFill>
        <p:spPr>
          <a:xfrm>
            <a:off x="8452280" y="4325005"/>
            <a:ext cx="1757355" cy="1194408"/>
          </a:xfrm>
          <a:prstGeom prst="rect">
            <a:avLst/>
          </a:prstGeom>
        </p:spPr>
      </p:pic>
      <p:pic>
        <p:nvPicPr>
          <p:cNvPr id="17" name="Picture 16" descr="A picture containing map, text, light&#10;&#10;Description automatically generated">
            <a:extLst>
              <a:ext uri="{FF2B5EF4-FFF2-40B4-BE49-F238E27FC236}">
                <a16:creationId xmlns:a16="http://schemas.microsoft.com/office/drawing/2014/main" id="{2D0E515E-D16A-7023-2937-BF199F35E777}"/>
              </a:ext>
            </a:extLst>
          </p:cNvPr>
          <p:cNvPicPr>
            <a:picLocks noChangeAspect="1"/>
          </p:cNvPicPr>
          <p:nvPr/>
        </p:nvPicPr>
        <p:blipFill>
          <a:blip r:embed="rId6"/>
          <a:stretch>
            <a:fillRect/>
          </a:stretch>
        </p:blipFill>
        <p:spPr>
          <a:xfrm>
            <a:off x="8452280" y="2944375"/>
            <a:ext cx="1744071" cy="1314474"/>
          </a:xfrm>
          <a:prstGeom prst="rect">
            <a:avLst/>
          </a:prstGeom>
        </p:spPr>
      </p:pic>
    </p:spTree>
    <p:extLst>
      <p:ext uri="{BB962C8B-B14F-4D97-AF65-F5344CB8AC3E}">
        <p14:creationId xmlns:p14="http://schemas.microsoft.com/office/powerpoint/2010/main" val="276314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A544-C493-5832-A3CE-8D81881688C8}"/>
              </a:ext>
            </a:extLst>
          </p:cNvPr>
          <p:cNvSpPr>
            <a:spLocks noGrp="1"/>
          </p:cNvSpPr>
          <p:nvPr>
            <p:ph type="title"/>
          </p:nvPr>
        </p:nvSpPr>
        <p:spPr>
          <a:xfrm>
            <a:off x="778869" y="383171"/>
            <a:ext cx="9144000" cy="1344168"/>
          </a:xfrm>
        </p:spPr>
        <p:txBody>
          <a:bodyPr/>
          <a:lstStyle/>
          <a:p>
            <a:r>
              <a:rPr lang="en-US" dirty="0"/>
              <a:t>Assignment or Designation?</a:t>
            </a:r>
          </a:p>
        </p:txBody>
      </p:sp>
      <p:sp>
        <p:nvSpPr>
          <p:cNvPr id="3" name="Content Placeholder 2">
            <a:extLst>
              <a:ext uri="{FF2B5EF4-FFF2-40B4-BE49-F238E27FC236}">
                <a16:creationId xmlns:a16="http://schemas.microsoft.com/office/drawing/2014/main" id="{AEA9B40A-B1E4-862D-1A96-71AE34CAAEC3}"/>
              </a:ext>
            </a:extLst>
          </p:cNvPr>
          <p:cNvSpPr>
            <a:spLocks noGrp="1"/>
          </p:cNvSpPr>
          <p:nvPr>
            <p:ph idx="1"/>
          </p:nvPr>
        </p:nvSpPr>
        <p:spPr>
          <a:xfrm>
            <a:off x="778869" y="1865375"/>
            <a:ext cx="10634262" cy="4848575"/>
          </a:xfrm>
        </p:spPr>
        <p:txBody>
          <a:bodyPr>
            <a:normAutofit/>
          </a:bodyPr>
          <a:lstStyle/>
          <a:p>
            <a:r>
              <a:rPr lang="en-US" b="1" dirty="0"/>
              <a:t>Assignment</a:t>
            </a:r>
            <a:r>
              <a:rPr lang="en-US" dirty="0"/>
              <a:t> is an initial, quick, less computationally intensive step for finding out roughly which lineages sequences are from</a:t>
            </a:r>
          </a:p>
          <a:p>
            <a:pPr lvl="1"/>
            <a:r>
              <a:rPr lang="en-US" dirty="0"/>
              <a:t>Sequences are compared against a reference set for each lineage, and are assigned the lineage of the closest match in the reference</a:t>
            </a:r>
          </a:p>
          <a:p>
            <a:pPr lvl="1"/>
            <a:endParaRPr lang="en-US" dirty="0"/>
          </a:p>
          <a:p>
            <a:r>
              <a:rPr lang="en-US" b="1" dirty="0"/>
              <a:t>Designation</a:t>
            </a:r>
            <a:r>
              <a:rPr lang="en-US" dirty="0"/>
              <a:t> is a slow, thorough, computationally intensive process for finding new lineages and accurately assigning existing lineages</a:t>
            </a:r>
          </a:p>
          <a:p>
            <a:pPr lvl="1"/>
            <a:r>
              <a:rPr lang="en-US" dirty="0"/>
              <a:t>This involves comparison with all public whole genome and N gene sequences, and a tree built from your sequences and relevant public ones. </a:t>
            </a:r>
          </a:p>
          <a:p>
            <a:pPr lvl="1"/>
            <a:r>
              <a:rPr lang="en-US" dirty="0"/>
              <a:t>The position sequences fall in the tree compared to existing sequences tells us the lineage. We then check to see if all of the rules are met on any new groups of sequences to determine new lineages</a:t>
            </a:r>
          </a:p>
        </p:txBody>
      </p:sp>
    </p:spTree>
    <p:extLst>
      <p:ext uri="{BB962C8B-B14F-4D97-AF65-F5344CB8AC3E}">
        <p14:creationId xmlns:p14="http://schemas.microsoft.com/office/powerpoint/2010/main" val="147462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5B4F-6EA7-C637-1EC0-0F540F2CD09E}"/>
              </a:ext>
            </a:extLst>
          </p:cNvPr>
          <p:cNvSpPr>
            <a:spLocks noGrp="1"/>
          </p:cNvSpPr>
          <p:nvPr>
            <p:ph type="title"/>
          </p:nvPr>
        </p:nvSpPr>
        <p:spPr>
          <a:xfrm>
            <a:off x="590978" y="0"/>
            <a:ext cx="9144000" cy="1344168"/>
          </a:xfrm>
        </p:spPr>
        <p:txBody>
          <a:bodyPr/>
          <a:lstStyle/>
          <a:p>
            <a:r>
              <a:rPr lang="en-US" dirty="0"/>
              <a:t>Usage</a:t>
            </a:r>
          </a:p>
        </p:txBody>
      </p:sp>
      <p:sp>
        <p:nvSpPr>
          <p:cNvPr id="3" name="Content Placeholder 2">
            <a:extLst>
              <a:ext uri="{FF2B5EF4-FFF2-40B4-BE49-F238E27FC236}">
                <a16:creationId xmlns:a16="http://schemas.microsoft.com/office/drawing/2014/main" id="{91210DFB-F57B-4DC6-A7DE-4719552DBF6E}"/>
              </a:ext>
            </a:extLst>
          </p:cNvPr>
          <p:cNvSpPr>
            <a:spLocks noGrp="1"/>
          </p:cNvSpPr>
          <p:nvPr>
            <p:ph idx="1"/>
          </p:nvPr>
        </p:nvSpPr>
        <p:spPr>
          <a:xfrm>
            <a:off x="791394" y="1490597"/>
            <a:ext cx="10609212" cy="5367403"/>
          </a:xfrm>
        </p:spPr>
        <p:txBody>
          <a:bodyPr>
            <a:normAutofit fontScale="92500" lnSpcReduction="10000"/>
          </a:bodyPr>
          <a:lstStyle/>
          <a:p>
            <a:r>
              <a:rPr lang="en-US" dirty="0"/>
              <a:t>MADDOG is really easy to use!</a:t>
            </a:r>
          </a:p>
          <a:p>
            <a:r>
              <a:rPr lang="en-US" dirty="0"/>
              <a:t>2 steps to set up:</a:t>
            </a:r>
          </a:p>
          <a:p>
            <a:pPr lvl="1"/>
            <a:r>
              <a:rPr lang="en-US" dirty="0"/>
              <a:t>Download the MADDOG repository from GitHub</a:t>
            </a:r>
          </a:p>
          <a:p>
            <a:pPr lvl="1"/>
            <a:r>
              <a:rPr lang="en-US" dirty="0"/>
              <a:t>Set up the MADDOG </a:t>
            </a:r>
            <a:r>
              <a:rPr lang="en-US" dirty="0" err="1"/>
              <a:t>conda</a:t>
            </a:r>
            <a:r>
              <a:rPr lang="en-US" dirty="0"/>
              <a:t> environment</a:t>
            </a:r>
          </a:p>
          <a:p>
            <a:pPr lvl="1"/>
            <a:endParaRPr lang="en-US" dirty="0"/>
          </a:p>
          <a:p>
            <a:r>
              <a:rPr lang="en-US" dirty="0"/>
              <a:t>2 data requirements:</a:t>
            </a:r>
          </a:p>
          <a:p>
            <a:pPr lvl="1"/>
            <a:r>
              <a:rPr lang="en-US" dirty="0"/>
              <a:t>A </a:t>
            </a:r>
            <a:r>
              <a:rPr lang="en-US" dirty="0" err="1"/>
              <a:t>fasta</a:t>
            </a:r>
            <a:r>
              <a:rPr lang="en-US" dirty="0"/>
              <a:t> file with all the sequences to be tested</a:t>
            </a:r>
          </a:p>
          <a:p>
            <a:pPr lvl="1"/>
            <a:r>
              <a:rPr lang="en-US" dirty="0"/>
              <a:t>A csv metadata file with sequence IDs exactly matching the </a:t>
            </a:r>
            <a:r>
              <a:rPr lang="en-US" dirty="0" err="1"/>
              <a:t>fasta</a:t>
            </a:r>
            <a:r>
              <a:rPr lang="en-US" dirty="0"/>
              <a:t> file, and the year and country of collection for each sequence</a:t>
            </a:r>
          </a:p>
          <a:p>
            <a:pPr lvl="1"/>
            <a:endParaRPr lang="en-US" dirty="0"/>
          </a:p>
          <a:p>
            <a:r>
              <a:rPr lang="en-US" dirty="0"/>
              <a:t>4 steps to run:</a:t>
            </a:r>
          </a:p>
          <a:p>
            <a:pPr lvl="1"/>
            <a:r>
              <a:rPr lang="en-US" dirty="0"/>
              <a:t>Pull the GitHub repository to make sure any changes are integrated</a:t>
            </a:r>
          </a:p>
          <a:p>
            <a:pPr lvl="1"/>
            <a:r>
              <a:rPr lang="en-US" dirty="0"/>
              <a:t>Enter the MADDOG </a:t>
            </a:r>
            <a:r>
              <a:rPr lang="en-US" dirty="0" err="1"/>
              <a:t>conda</a:t>
            </a:r>
            <a:r>
              <a:rPr lang="en-US" dirty="0"/>
              <a:t> environment</a:t>
            </a:r>
          </a:p>
          <a:p>
            <a:pPr lvl="1"/>
            <a:r>
              <a:rPr lang="en-US" dirty="0"/>
              <a:t>Navigate to the MADDOG folder in command line</a:t>
            </a:r>
          </a:p>
          <a:p>
            <a:pPr lvl="1"/>
            <a:r>
              <a:rPr lang="en-US" dirty="0"/>
              <a:t>Run the command </a:t>
            </a:r>
            <a:r>
              <a:rPr lang="en-US" b="1" dirty="0" err="1"/>
              <a:t>sh</a:t>
            </a:r>
            <a:r>
              <a:rPr lang="en-US" b="1" dirty="0"/>
              <a:t> </a:t>
            </a:r>
            <a:r>
              <a:rPr lang="en-US" b="1" dirty="0" err="1"/>
              <a:t>designation.sh</a:t>
            </a:r>
            <a:r>
              <a:rPr lang="en-US" dirty="0"/>
              <a:t> or </a:t>
            </a:r>
            <a:r>
              <a:rPr lang="en-US" b="1" dirty="0" err="1"/>
              <a:t>sh</a:t>
            </a:r>
            <a:r>
              <a:rPr lang="en-US" b="1" dirty="0"/>
              <a:t> </a:t>
            </a:r>
            <a:r>
              <a:rPr lang="en-US" b="1" dirty="0" err="1"/>
              <a:t>assignment.sh</a:t>
            </a:r>
            <a:endParaRPr lang="en-US" dirty="0"/>
          </a:p>
        </p:txBody>
      </p:sp>
    </p:spTree>
    <p:extLst>
      <p:ext uri="{BB962C8B-B14F-4D97-AF65-F5344CB8AC3E}">
        <p14:creationId xmlns:p14="http://schemas.microsoft.com/office/powerpoint/2010/main" val="7989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1</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on GitHub in </a:t>
            </a:r>
            <a:r>
              <a:rPr lang="en-US" b="1" dirty="0"/>
              <a:t>day5/day5_GLUE_MADDOG.md</a:t>
            </a:r>
          </a:p>
        </p:txBody>
      </p:sp>
    </p:spTree>
    <p:extLst>
      <p:ext uri="{BB962C8B-B14F-4D97-AF65-F5344CB8AC3E}">
        <p14:creationId xmlns:p14="http://schemas.microsoft.com/office/powerpoint/2010/main" val="295921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2</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in </a:t>
            </a:r>
            <a:r>
              <a:rPr lang="en-US" b="1" dirty="0"/>
              <a:t>day5_MADDOG_results.md</a:t>
            </a:r>
          </a:p>
        </p:txBody>
      </p:sp>
    </p:spTree>
    <p:extLst>
      <p:ext uri="{BB962C8B-B14F-4D97-AF65-F5344CB8AC3E}">
        <p14:creationId xmlns:p14="http://schemas.microsoft.com/office/powerpoint/2010/main" val="326104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D94-2ACA-A03C-1D46-7724A890207F}"/>
              </a:ext>
            </a:extLst>
          </p:cNvPr>
          <p:cNvSpPr>
            <a:spLocks noGrp="1"/>
          </p:cNvSpPr>
          <p:nvPr>
            <p:ph type="title"/>
          </p:nvPr>
        </p:nvSpPr>
        <p:spPr/>
        <p:txBody>
          <a:bodyPr vert="horz" lIns="91440" tIns="45720" rIns="91440" bIns="45720" rtlCol="0" anchor="t">
            <a:normAutofit/>
          </a:bodyPr>
          <a:lstStyle/>
          <a:p>
            <a:r>
              <a:rPr lang="en-US" dirty="0"/>
              <a:t>Acknowledgements</a:t>
            </a:r>
          </a:p>
        </p:txBody>
      </p:sp>
      <p:sp>
        <p:nvSpPr>
          <p:cNvPr id="5" name="TextBox 4">
            <a:extLst>
              <a:ext uri="{FF2B5EF4-FFF2-40B4-BE49-F238E27FC236}">
                <a16:creationId xmlns:a16="http://schemas.microsoft.com/office/drawing/2014/main" id="{ED323309-1E52-19DB-AA27-B82109CE1FDE}"/>
              </a:ext>
            </a:extLst>
          </p:cNvPr>
          <p:cNvSpPr txBox="1"/>
          <p:nvPr/>
        </p:nvSpPr>
        <p:spPr>
          <a:xfrm>
            <a:off x="902440" y="2499077"/>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Katie Hampson</a:t>
            </a:r>
          </a:p>
          <a:p>
            <a:pPr>
              <a:spcBef>
                <a:spcPts val="1000"/>
              </a:spcBef>
              <a:buClr>
                <a:schemeClr val="accent1"/>
              </a:buClr>
              <a:buSzPct val="80000"/>
              <a:buFont typeface="Wingdings 3" charset="2"/>
              <a:buChar char=""/>
            </a:pPr>
            <a:r>
              <a:rPr lang="en-US" dirty="0" err="1">
                <a:solidFill>
                  <a:schemeClr val="tx1">
                    <a:lumMod val="75000"/>
                    <a:lumOff val="25000"/>
                  </a:schemeClr>
                </a:solidFill>
              </a:rPr>
              <a:t>Kirstyn</a:t>
            </a:r>
            <a:r>
              <a:rPr lang="en-US" dirty="0">
                <a:solidFill>
                  <a:schemeClr val="tx1">
                    <a:lumMod val="75000"/>
                    <a:lumOff val="25000"/>
                  </a:schemeClr>
                </a:solidFill>
              </a:rPr>
              <a:t> </a:t>
            </a:r>
            <a:r>
              <a:rPr lang="en-US" dirty="0" err="1">
                <a:solidFill>
                  <a:schemeClr val="tx1">
                    <a:lumMod val="75000"/>
                    <a:lumOff val="25000"/>
                  </a:schemeClr>
                </a:solidFill>
              </a:rPr>
              <a:t>Brunker</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Rob Gifford</a:t>
            </a:r>
          </a:p>
          <a:p>
            <a:pPr>
              <a:spcBef>
                <a:spcPts val="1000"/>
              </a:spcBef>
              <a:buClr>
                <a:schemeClr val="accent1"/>
              </a:buClr>
              <a:buSzPct val="80000"/>
              <a:buFont typeface="Wingdings 3" charset="2"/>
              <a:buChar char=""/>
            </a:pPr>
            <a:r>
              <a:rPr lang="en-US" dirty="0">
                <a:solidFill>
                  <a:schemeClr val="tx1">
                    <a:lumMod val="75000"/>
                    <a:lumOff val="25000"/>
                  </a:schemeClr>
                </a:solidFill>
              </a:rPr>
              <a:t>Roman </a:t>
            </a:r>
            <a:r>
              <a:rPr lang="en-US" dirty="0" err="1">
                <a:solidFill>
                  <a:schemeClr val="tx1">
                    <a:lumMod val="75000"/>
                    <a:lumOff val="25000"/>
                  </a:schemeClr>
                </a:solidFill>
              </a:rPr>
              <a:t>Biek</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Rowan </a:t>
            </a:r>
            <a:r>
              <a:rPr lang="en-US" dirty="0" err="1">
                <a:solidFill>
                  <a:schemeClr val="tx1">
                    <a:lumMod val="75000"/>
                    <a:lumOff val="25000"/>
                  </a:schemeClr>
                </a:solidFill>
              </a:rPr>
              <a:t>Durrant</a:t>
            </a:r>
            <a:endParaRPr lang="en-US" dirty="0">
              <a:solidFill>
                <a:schemeClr val="tx1">
                  <a:lumMod val="75000"/>
                  <a:lumOff val="25000"/>
                </a:schemeClr>
              </a:solidFill>
            </a:endParaRPr>
          </a:p>
        </p:txBody>
      </p:sp>
      <p:pic>
        <p:nvPicPr>
          <p:cNvPr id="4" name="Picture 2">
            <a:extLst>
              <a:ext uri="{FF2B5EF4-FFF2-40B4-BE49-F238E27FC236}">
                <a16:creationId xmlns:a16="http://schemas.microsoft.com/office/drawing/2014/main" id="{6BA8E669-18D1-7DB8-94F2-F23955E43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946"/>
          <a:stretch/>
        </p:blipFill>
        <p:spPr bwMode="auto">
          <a:xfrm>
            <a:off x="902440" y="1769258"/>
            <a:ext cx="2035292" cy="659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970D90-627A-8DF2-CB18-9015E8178A37}"/>
              </a:ext>
            </a:extLst>
          </p:cNvPr>
          <p:cNvSpPr txBox="1"/>
          <p:nvPr/>
        </p:nvSpPr>
        <p:spPr>
          <a:xfrm>
            <a:off x="3347724" y="2499076"/>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Andrew </a:t>
            </a:r>
            <a:r>
              <a:rPr lang="en-US" dirty="0" err="1">
                <a:solidFill>
                  <a:schemeClr val="tx1">
                    <a:lumMod val="75000"/>
                    <a:lumOff val="25000"/>
                  </a:schemeClr>
                </a:solidFill>
              </a:rPr>
              <a:t>Rambaut</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err="1">
                <a:solidFill>
                  <a:schemeClr val="tx1">
                    <a:lumMod val="75000"/>
                    <a:lumOff val="25000"/>
                  </a:schemeClr>
                </a:solidFill>
              </a:rPr>
              <a:t>Aine</a:t>
            </a:r>
            <a:r>
              <a:rPr lang="en-US" dirty="0">
                <a:solidFill>
                  <a:schemeClr val="tx1">
                    <a:lumMod val="75000"/>
                    <a:lumOff val="25000"/>
                  </a:schemeClr>
                </a:solidFill>
              </a:rPr>
              <a:t> O’Toole</a:t>
            </a:r>
          </a:p>
          <a:p>
            <a:pPr>
              <a:spcBef>
                <a:spcPts val="1000"/>
              </a:spcBef>
              <a:buClr>
                <a:schemeClr val="accent1"/>
              </a:buClr>
              <a:buSzPct val="80000"/>
              <a:buFont typeface="Wingdings 3" charset="2"/>
              <a:buChar char=""/>
            </a:pPr>
            <a:r>
              <a:rPr lang="en-US" dirty="0">
                <a:solidFill>
                  <a:schemeClr val="tx1">
                    <a:lumMod val="75000"/>
                    <a:lumOff val="25000"/>
                  </a:schemeClr>
                </a:solidFill>
              </a:rPr>
              <a:t>Verity Hill</a:t>
            </a:r>
          </a:p>
        </p:txBody>
      </p:sp>
      <p:pic>
        <p:nvPicPr>
          <p:cNvPr id="7170" name="Picture 2" descr="The University of Edinburgh | The University of Edinburgh">
            <a:extLst>
              <a:ext uri="{FF2B5EF4-FFF2-40B4-BE49-F238E27FC236}">
                <a16:creationId xmlns:a16="http://schemas.microsoft.com/office/drawing/2014/main" id="{2FF82A3B-39AB-9468-CFCB-1080F9C9B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724" y="1748551"/>
            <a:ext cx="2752493" cy="6591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iversity of Nairobi | Committed to Scholarly Excellence">
            <a:extLst>
              <a:ext uri="{FF2B5EF4-FFF2-40B4-BE49-F238E27FC236}">
                <a16:creationId xmlns:a16="http://schemas.microsoft.com/office/drawing/2014/main" id="{3F930CD2-835D-281B-3DD4-1784D6FEB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555" y="1270000"/>
            <a:ext cx="2382078" cy="1191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C87DF3-1723-AF41-D2EA-37707918FB84}"/>
              </a:ext>
            </a:extLst>
          </p:cNvPr>
          <p:cNvSpPr txBox="1"/>
          <p:nvPr/>
        </p:nvSpPr>
        <p:spPr>
          <a:xfrm>
            <a:off x="6357164" y="2520761"/>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Gurdeep Jaswant</a:t>
            </a:r>
          </a:p>
        </p:txBody>
      </p:sp>
      <p:pic>
        <p:nvPicPr>
          <p:cNvPr id="7174" name="Picture 6">
            <a:extLst>
              <a:ext uri="{FF2B5EF4-FFF2-40B4-BE49-F238E27FC236}">
                <a16:creationId xmlns:a16="http://schemas.microsoft.com/office/drawing/2014/main" id="{4C11670B-F131-54BE-7BAF-286726DD9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54" y="1479277"/>
            <a:ext cx="757607" cy="954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A63DF8-7A0A-96B1-0A9F-D09A6612E4B8}"/>
              </a:ext>
            </a:extLst>
          </p:cNvPr>
          <p:cNvSpPr txBox="1"/>
          <p:nvPr/>
        </p:nvSpPr>
        <p:spPr>
          <a:xfrm>
            <a:off x="8802448" y="2520760"/>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err="1">
                <a:solidFill>
                  <a:schemeClr val="tx1">
                    <a:lumMod val="75000"/>
                    <a:lumOff val="25000"/>
                  </a:schemeClr>
                </a:solidFill>
              </a:rPr>
              <a:t>Criselda</a:t>
            </a:r>
            <a:r>
              <a:rPr lang="en-US" dirty="0">
                <a:solidFill>
                  <a:schemeClr val="tx1">
                    <a:lumMod val="75000"/>
                    <a:lumOff val="25000"/>
                  </a:schemeClr>
                </a:solidFill>
              </a:rPr>
              <a:t> Bautista</a:t>
            </a:r>
          </a:p>
        </p:txBody>
      </p:sp>
    </p:spTree>
    <p:extLst>
      <p:ext uri="{BB962C8B-B14F-4D97-AF65-F5344CB8AC3E}">
        <p14:creationId xmlns:p14="http://schemas.microsoft.com/office/powerpoint/2010/main" val="362796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a:extLst>
              <a:ext uri="{FF2B5EF4-FFF2-40B4-BE49-F238E27FC236}">
                <a16:creationId xmlns:a16="http://schemas.microsoft.com/office/drawing/2014/main" id="{BD584A2E-04E2-7F20-E5BC-B52024988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55" r="3" b="40567"/>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A093DE3-DA37-C0F7-C439-6091CCCEF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4823"/>
          <a:stretch/>
        </p:blipFill>
        <p:spPr bwMode="auto">
          <a:xfrm>
            <a:off x="20" y="3548987"/>
            <a:ext cx="4635480" cy="33090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89D0FE9-DC0C-E739-2F2E-FCCE01202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439" r="2" b="12446"/>
          <a:stretch/>
        </p:blipFill>
        <p:spPr bwMode="auto">
          <a:xfrm>
            <a:off x="4738959" y="10"/>
            <a:ext cx="7453039" cy="44228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3A1DF74-722B-26DE-46E1-A23C248A2E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60" r="24411" b="1"/>
          <a:stretch/>
        </p:blipFill>
        <p:spPr bwMode="auto">
          <a:xfrm>
            <a:off x="4735912" y="4526276"/>
            <a:ext cx="2430949"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6189DEDD-0AD3-ABD6-FE99-F130224C78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234" r="-3" b="25482"/>
          <a:stretch/>
        </p:blipFill>
        <p:spPr bwMode="auto">
          <a:xfrm>
            <a:off x="7267272" y="4526276"/>
            <a:ext cx="2412157"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2F889ED-0205-EFA2-75AD-C4B0521083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577" t="72821" r="20928"/>
          <a:stretch/>
        </p:blipFill>
        <p:spPr bwMode="auto">
          <a:xfrm>
            <a:off x="9779840" y="4526275"/>
            <a:ext cx="2409112" cy="233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7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D97-9575-4F46-B532-8852B6A38FCA}"/>
              </a:ext>
            </a:extLst>
          </p:cNvPr>
          <p:cNvSpPr>
            <a:spLocks noGrp="1"/>
          </p:cNvSpPr>
          <p:nvPr>
            <p:ph type="title"/>
          </p:nvPr>
        </p:nvSpPr>
        <p:spPr>
          <a:xfrm>
            <a:off x="787400" y="249927"/>
            <a:ext cx="8596668" cy="1320800"/>
          </a:xfrm>
        </p:spPr>
        <p:txBody>
          <a:bodyPr anchor="t">
            <a:normAutofit/>
          </a:bodyPr>
          <a:lstStyle/>
          <a:p>
            <a:r>
              <a:rPr lang="en-GB" b="0" i="0" u="none" strike="noStrike" dirty="0">
                <a:effectLst/>
              </a:rPr>
              <a:t>The global rabies phylogeny reveals large-scale geographic structure</a:t>
            </a:r>
            <a:endParaRPr lang="en-US" dirty="0"/>
          </a:p>
        </p:txBody>
      </p:sp>
      <p:sp>
        <p:nvSpPr>
          <p:cNvPr id="8" name="Content Placeholder 7">
            <a:extLst>
              <a:ext uri="{FF2B5EF4-FFF2-40B4-BE49-F238E27FC236}">
                <a16:creationId xmlns:a16="http://schemas.microsoft.com/office/drawing/2014/main" id="{3DCCAE23-209E-43FD-81B8-196FC799051D}"/>
              </a:ext>
            </a:extLst>
          </p:cNvPr>
          <p:cNvSpPr>
            <a:spLocks noGrp="1"/>
          </p:cNvSpPr>
          <p:nvPr>
            <p:ph idx="1"/>
          </p:nvPr>
        </p:nvSpPr>
        <p:spPr>
          <a:xfrm>
            <a:off x="1016000" y="2063972"/>
            <a:ext cx="5870575" cy="4562475"/>
          </a:xfrm>
        </p:spPr>
        <p:txBody>
          <a:bodyPr>
            <a:normAutofit/>
          </a:bodyPr>
          <a:lstStyle/>
          <a:p>
            <a:pPr defTabSz="914400" eaLnBrk="0" fontAlgn="base" hangingPunct="0">
              <a:lnSpc>
                <a:spcPct val="90000"/>
              </a:lnSpc>
              <a:spcBef>
                <a:spcPct val="0"/>
              </a:spcBef>
              <a:spcAft>
                <a:spcPts val="600"/>
              </a:spcAft>
              <a:buClr>
                <a:srgbClr val="92D050"/>
              </a:buClr>
              <a:buSzTx/>
            </a:pPr>
            <a:r>
              <a:rPr kumimoji="0" lang="en-US" altLang="en-US" sz="2000" b="0" i="0" u="none" strike="noStrike" cap="none" normalizeH="0" baseline="0" dirty="0">
                <a:ln>
                  <a:noFill/>
                </a:ln>
                <a:effectLst/>
                <a:latin typeface="ArialMT"/>
              </a:rPr>
              <a:t>2 major phylogenetic groups; bat related and dog related (5-7 clades)</a:t>
            </a:r>
          </a:p>
          <a:p>
            <a:pPr marL="914400" lvl="2" indent="0" defTabSz="914400" eaLnBrk="0" fontAlgn="base" hangingPunct="0">
              <a:lnSpc>
                <a:spcPct val="90000"/>
              </a:lnSpc>
              <a:spcBef>
                <a:spcPct val="0"/>
              </a:spcBef>
              <a:spcAft>
                <a:spcPts val="600"/>
              </a:spcAft>
              <a:buClr>
                <a:srgbClr val="92D050"/>
              </a:buClr>
              <a:buSzTx/>
              <a:buNone/>
            </a:pPr>
            <a:endParaRPr kumimoji="0" lang="en-US" altLang="en-US" sz="2000" b="0" i="0" u="none" strike="noStrike" cap="none" normalizeH="0" baseline="0" dirty="0">
              <a:ln>
                <a:noFill/>
              </a:ln>
              <a:effectLst/>
              <a:latin typeface="ArialMT"/>
            </a:endParaRPr>
          </a:p>
          <a:p>
            <a:pPr defTabSz="914400" eaLnBrk="0" fontAlgn="base" hangingPunct="0">
              <a:lnSpc>
                <a:spcPct val="90000"/>
              </a:lnSpc>
              <a:spcBef>
                <a:spcPct val="0"/>
              </a:spcBef>
              <a:spcAft>
                <a:spcPts val="600"/>
              </a:spcAft>
              <a:buClr>
                <a:srgbClr val="92D050"/>
              </a:buClr>
              <a:buSzTx/>
            </a:pPr>
            <a:r>
              <a:rPr lang="en-GB" sz="2000" dirty="0"/>
              <a:t>Same geographical area group closely together</a:t>
            </a:r>
          </a:p>
          <a:p>
            <a:pPr lvl="1" defTabSz="914400" eaLnBrk="0" fontAlgn="base" hangingPunct="0">
              <a:lnSpc>
                <a:spcPct val="90000"/>
              </a:lnSpc>
              <a:spcBef>
                <a:spcPct val="0"/>
              </a:spcBef>
              <a:spcAft>
                <a:spcPts val="600"/>
              </a:spcAft>
              <a:buClr>
                <a:srgbClr val="92D050"/>
              </a:buClr>
              <a:buSzTx/>
            </a:pPr>
            <a:r>
              <a:rPr lang="en-GB" sz="1800" dirty="0"/>
              <a:t>Host species also important but less so</a:t>
            </a:r>
          </a:p>
          <a:p>
            <a:pPr lvl="1" defTabSz="914400" eaLnBrk="0" fontAlgn="base" hangingPunct="0">
              <a:lnSpc>
                <a:spcPct val="90000"/>
              </a:lnSpc>
              <a:spcBef>
                <a:spcPct val="0"/>
              </a:spcBef>
              <a:spcAft>
                <a:spcPts val="600"/>
              </a:spcAft>
              <a:buClr>
                <a:srgbClr val="92D050"/>
              </a:buClr>
              <a:buSzTx/>
            </a:pPr>
            <a:r>
              <a:rPr lang="en-GB" sz="1800" dirty="0"/>
              <a:t>Major clades are segregated by barriers</a:t>
            </a:r>
          </a:p>
          <a:p>
            <a:pPr lvl="2" defTabSz="914400" eaLnBrk="0" fontAlgn="base" hangingPunct="0">
              <a:lnSpc>
                <a:spcPct val="90000"/>
              </a:lnSpc>
              <a:spcBef>
                <a:spcPct val="0"/>
              </a:spcBef>
              <a:spcAft>
                <a:spcPts val="600"/>
              </a:spcAft>
              <a:buClr>
                <a:srgbClr val="92D050"/>
              </a:buClr>
              <a:buSzTx/>
            </a:pPr>
            <a:r>
              <a:rPr lang="en-GB" sz="1600" dirty="0"/>
              <a:t>Oceans, mountain ranges, human factors</a:t>
            </a:r>
            <a:endParaRPr kumimoji="0" lang="en-US" altLang="en-US" sz="1100" b="0" i="0" u="none" strike="noStrike" cap="none" normalizeH="0" baseline="0" dirty="0">
              <a:ln>
                <a:noFill/>
              </a:ln>
              <a:effectLst/>
              <a:latin typeface="Arial" panose="020B0604020202020204" pitchFamily="34" charset="0"/>
            </a:endParaRPr>
          </a:p>
        </p:txBody>
      </p:sp>
      <p:pic>
        <p:nvPicPr>
          <p:cNvPr id="4" name="Content Placeholder 3">
            <a:extLst>
              <a:ext uri="{FF2B5EF4-FFF2-40B4-BE49-F238E27FC236}">
                <a16:creationId xmlns:a16="http://schemas.microsoft.com/office/drawing/2014/main" id="{A0C9A2E4-2E82-FE4F-BDDC-71179E2D71FA}"/>
              </a:ext>
            </a:extLst>
          </p:cNvPr>
          <p:cNvPicPr>
            <a:picLocks/>
          </p:cNvPicPr>
          <p:nvPr/>
        </p:nvPicPr>
        <p:blipFill rotWithShape="1">
          <a:blip r:embed="rId3">
            <a:extLst>
              <a:ext uri="{28A0092B-C50C-407E-A947-70E740481C1C}">
                <a14:useLocalDpi xmlns:a14="http://schemas.microsoft.com/office/drawing/2010/main" val="0"/>
              </a:ext>
            </a:extLst>
          </a:blip>
          <a:srcRect r="3" b="3636"/>
          <a:stretch/>
        </p:blipFill>
        <p:spPr bwMode="auto">
          <a:xfrm>
            <a:off x="7115175" y="1570727"/>
            <a:ext cx="5076825" cy="5127344"/>
          </a:xfrm>
          <a:prstGeom prst="rect">
            <a:avLst/>
          </a:prstGeom>
          <a:noFill/>
        </p:spPr>
      </p:pic>
      <p:pic>
        <p:nvPicPr>
          <p:cNvPr id="1026" name="Picture 2" descr="page1image38778560">
            <a:extLst>
              <a:ext uri="{FF2B5EF4-FFF2-40B4-BE49-F238E27FC236}">
                <a16:creationId xmlns:a16="http://schemas.microsoft.com/office/drawing/2014/main" id="{CB439377-77C2-334F-B22F-E31FC81EF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36525"/>
            <a:ext cx="66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8770304">
            <a:extLst>
              <a:ext uri="{FF2B5EF4-FFF2-40B4-BE49-F238E27FC236}">
                <a16:creationId xmlns:a16="http://schemas.microsoft.com/office/drawing/2014/main" id="{1434DCC2-2F3A-7C44-8519-9CEF9414E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136525"/>
            <a:ext cx="1879600" cy="12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728A63-03DF-0B48-BBD6-9E0904D602D3}"/>
              </a:ext>
            </a:extLst>
          </p:cNvPr>
          <p:cNvSpPr txBox="1"/>
          <p:nvPr/>
        </p:nvSpPr>
        <p:spPr>
          <a:xfrm>
            <a:off x="10768915" y="5913617"/>
            <a:ext cx="1651686" cy="923330"/>
          </a:xfrm>
          <a:prstGeom prst="rect">
            <a:avLst/>
          </a:prstGeom>
          <a:noFill/>
        </p:spPr>
        <p:txBody>
          <a:bodyPr wrap="square" rtlCol="0">
            <a:spAutoFit/>
          </a:bodyPr>
          <a:lstStyle/>
          <a:p>
            <a:r>
              <a:rPr lang="en-GB" dirty="0" err="1"/>
              <a:t>Troupin</a:t>
            </a:r>
            <a:r>
              <a:rPr lang="en-GB" dirty="0"/>
              <a:t> et. al (2016) </a:t>
            </a:r>
          </a:p>
          <a:p>
            <a:endParaRPr lang="en-US" dirty="0"/>
          </a:p>
        </p:txBody>
      </p:sp>
      <p:sp>
        <p:nvSpPr>
          <p:cNvPr id="9" name="Right Triangle 8">
            <a:extLst>
              <a:ext uri="{FF2B5EF4-FFF2-40B4-BE49-F238E27FC236}">
                <a16:creationId xmlns:a16="http://schemas.microsoft.com/office/drawing/2014/main" id="{C298EAFF-804E-4CB4-6F89-437BE87587A9}"/>
              </a:ext>
            </a:extLst>
          </p:cNvPr>
          <p:cNvSpPr/>
          <p:nvPr/>
        </p:nvSpPr>
        <p:spPr>
          <a:xfrm rot="4916988">
            <a:off x="10164041" y="3976042"/>
            <a:ext cx="1728197" cy="1764255"/>
          </a:xfrm>
          <a:prstGeom prst="rtTriangle">
            <a:avLst/>
          </a:prstGeom>
          <a:solidFill>
            <a:schemeClr val="accent5">
              <a:alpha val="3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94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AFB1-1825-6A97-BCD7-43A31609028C}"/>
              </a:ext>
            </a:extLst>
          </p:cNvPr>
          <p:cNvSpPr>
            <a:spLocks noGrp="1"/>
          </p:cNvSpPr>
          <p:nvPr>
            <p:ph type="title"/>
          </p:nvPr>
        </p:nvSpPr>
        <p:spPr/>
        <p:txBody>
          <a:bodyPr/>
          <a:lstStyle/>
          <a:p>
            <a:pPr algn="l"/>
            <a:r>
              <a:rPr lang="en-GB" b="0" i="0" u="none" strike="noStrike" dirty="0">
                <a:effectLst/>
              </a:rPr>
              <a:t>Greater phylogenetic resolution is needed to guide control programmes</a:t>
            </a:r>
            <a:endParaRPr lang="en-US" dirty="0"/>
          </a:p>
        </p:txBody>
      </p:sp>
      <p:sp>
        <p:nvSpPr>
          <p:cNvPr id="4" name="TextBox 3">
            <a:extLst>
              <a:ext uri="{FF2B5EF4-FFF2-40B4-BE49-F238E27FC236}">
                <a16:creationId xmlns:a16="http://schemas.microsoft.com/office/drawing/2014/main" id="{C4C885D5-6D69-602D-F6F7-FD6EAB098146}"/>
              </a:ext>
            </a:extLst>
          </p:cNvPr>
          <p:cNvSpPr txBox="1"/>
          <p:nvPr/>
        </p:nvSpPr>
        <p:spPr>
          <a:xfrm>
            <a:off x="711869" y="1712343"/>
            <a:ext cx="4840705" cy="3365537"/>
          </a:xfrm>
          <a:prstGeom prst="rect">
            <a:avLst/>
          </a:prstGeom>
          <a:solidFill>
            <a:schemeClr val="accent5">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Progress towards elimination, should see reduction in viral diversity</a:t>
            </a:r>
          </a:p>
          <a:p>
            <a:pPr marL="285750" indent="-285750">
              <a:lnSpc>
                <a:spcPct val="150000"/>
              </a:lnSpc>
              <a:buFont typeface="Arial" panose="020B0604020202020204" pitchFamily="34" charset="0"/>
              <a:buChar char="•"/>
            </a:pPr>
            <a:r>
              <a:rPr lang="en-US" dirty="0"/>
              <a:t>Need to see if any lineages have become extinct, or if any are persisting</a:t>
            </a:r>
          </a:p>
          <a:p>
            <a:pPr marL="742950" lvl="1" indent="-285750">
              <a:lnSpc>
                <a:spcPct val="150000"/>
              </a:lnSpc>
              <a:buFont typeface="Arial" panose="020B0604020202020204" pitchFamily="34" charset="0"/>
              <a:buChar char="•"/>
            </a:pPr>
            <a:r>
              <a:rPr lang="en-US" dirty="0"/>
              <a:t>Use this to direct elimination efforts</a:t>
            </a:r>
          </a:p>
          <a:p>
            <a:pPr marL="742950" lvl="1" indent="-285750">
              <a:lnSpc>
                <a:spcPct val="150000"/>
              </a:lnSpc>
              <a:buFont typeface="Arial" panose="020B0604020202020204" pitchFamily="34" charset="0"/>
              <a:buChar char="•"/>
            </a:pPr>
            <a:r>
              <a:rPr lang="en-US" dirty="0"/>
              <a:t>Monitor how we are progressing towards elimination</a:t>
            </a:r>
          </a:p>
          <a:p>
            <a:pPr marL="285750" indent="-285750">
              <a:lnSpc>
                <a:spcPct val="150000"/>
              </a:lnSpc>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E2E519F9-99B5-0EB7-1A08-D0DBDBF7CDCB}"/>
              </a:ext>
            </a:extLst>
          </p:cNvPr>
          <p:cNvSpPr txBox="1"/>
          <p:nvPr/>
        </p:nvSpPr>
        <p:spPr>
          <a:xfrm>
            <a:off x="6661485" y="1704170"/>
            <a:ext cx="5530515" cy="3781035"/>
          </a:xfrm>
          <a:prstGeom prst="rect">
            <a:avLst/>
          </a:prstGeom>
          <a:solidFill>
            <a:schemeClr val="accent6">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Needs a high-definition classification system</a:t>
            </a:r>
          </a:p>
          <a:p>
            <a:pPr marL="742950" lvl="1" indent="-285750">
              <a:lnSpc>
                <a:spcPct val="150000"/>
              </a:lnSpc>
              <a:buFont typeface="Arial" panose="020B0604020202020204" pitchFamily="34" charset="0"/>
              <a:buChar char="•"/>
            </a:pPr>
            <a:r>
              <a:rPr lang="en-US" dirty="0"/>
              <a:t>Current system is very broad – often only 1 subclade circulating</a:t>
            </a:r>
          </a:p>
          <a:p>
            <a:pPr marL="1200150" lvl="2" indent="-285750">
              <a:lnSpc>
                <a:spcPct val="150000"/>
              </a:lnSpc>
              <a:buFont typeface="Arial" panose="020B0604020202020204" pitchFamily="34" charset="0"/>
              <a:buChar char="•"/>
            </a:pPr>
            <a:r>
              <a:rPr lang="en-US" dirty="0"/>
              <a:t>Can’t track changes</a:t>
            </a:r>
          </a:p>
          <a:p>
            <a:pPr marL="285750" indent="-285750">
              <a:lnSpc>
                <a:spcPct val="150000"/>
              </a:lnSpc>
              <a:buFont typeface="Arial" panose="020B0604020202020204" pitchFamily="34" charset="0"/>
              <a:buChar char="•"/>
            </a:pPr>
            <a:r>
              <a:rPr lang="en-US" dirty="0"/>
              <a:t>Needs to be universal</a:t>
            </a:r>
          </a:p>
          <a:p>
            <a:pPr marL="742950" lvl="1" indent="-285750">
              <a:lnSpc>
                <a:spcPct val="150000"/>
              </a:lnSpc>
              <a:buFont typeface="Arial" panose="020B0604020202020204" pitchFamily="34" charset="0"/>
              <a:buChar char="•"/>
            </a:pPr>
            <a:r>
              <a:rPr lang="en-US" dirty="0"/>
              <a:t>Lots of studies, but all define and name lineages differently</a:t>
            </a:r>
          </a:p>
          <a:p>
            <a:pPr marL="1200150" lvl="2" indent="-285750">
              <a:lnSpc>
                <a:spcPct val="150000"/>
              </a:lnSpc>
              <a:buFont typeface="Arial" panose="020B0604020202020204" pitchFamily="34" charset="0"/>
              <a:buChar char="•"/>
            </a:pPr>
            <a:r>
              <a:rPr lang="en-US" dirty="0"/>
              <a:t>Can’t compare and communicate these</a:t>
            </a:r>
          </a:p>
          <a:p>
            <a:pPr marL="285750" indent="-285750">
              <a:lnSpc>
                <a:spcPct val="150000"/>
              </a:lnSpc>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4982DB85-C3EB-3AFE-03CB-A7398C9DE7EA}"/>
              </a:ext>
            </a:extLst>
          </p:cNvPr>
          <p:cNvSpPr txBox="1"/>
          <p:nvPr/>
        </p:nvSpPr>
        <p:spPr>
          <a:xfrm>
            <a:off x="1431324" y="5819111"/>
            <a:ext cx="9329351" cy="461665"/>
          </a:xfrm>
          <a:prstGeom prst="rect">
            <a:avLst/>
          </a:prstGeom>
          <a:solidFill>
            <a:schemeClr val="accent1">
              <a:lumMod val="50000"/>
            </a:schemeClr>
          </a:solidFill>
          <a:ln>
            <a:solidFill>
              <a:schemeClr val="bg1"/>
            </a:solidFill>
          </a:ln>
        </p:spPr>
        <p:txBody>
          <a:bodyPr wrap="square">
            <a:spAutoFit/>
          </a:bodyPr>
          <a:lstStyle/>
          <a:p>
            <a:r>
              <a:rPr lang="en-US" sz="2400" b="1" dirty="0">
                <a:solidFill>
                  <a:schemeClr val="bg1"/>
                </a:solidFill>
              </a:rPr>
              <a:t>Need one, high definition system to classify all rabies globally</a:t>
            </a:r>
          </a:p>
        </p:txBody>
      </p:sp>
      <p:sp>
        <p:nvSpPr>
          <p:cNvPr id="15" name="TextBox 14">
            <a:extLst>
              <a:ext uri="{FF2B5EF4-FFF2-40B4-BE49-F238E27FC236}">
                <a16:creationId xmlns:a16="http://schemas.microsoft.com/office/drawing/2014/main" id="{9A4FFA73-2F8F-D699-93B4-5D9A310ABA26}"/>
              </a:ext>
            </a:extLst>
          </p:cNvPr>
          <p:cNvSpPr txBox="1"/>
          <p:nvPr/>
        </p:nvSpPr>
        <p:spPr>
          <a:xfrm>
            <a:off x="5599698" y="2481190"/>
            <a:ext cx="1014663" cy="523220"/>
          </a:xfrm>
          <a:prstGeom prst="rect">
            <a:avLst/>
          </a:prstGeom>
          <a:solidFill>
            <a:schemeClr val="accent4"/>
          </a:solidFill>
          <a:ln>
            <a:solidFill>
              <a:schemeClr val="bg1"/>
            </a:solidFill>
          </a:ln>
        </p:spPr>
        <p:txBody>
          <a:bodyPr wrap="square">
            <a:spAutoFit/>
          </a:bodyPr>
          <a:lstStyle/>
          <a:p>
            <a:pPr algn="ctr"/>
            <a:r>
              <a:rPr lang="en-US" sz="2800" b="1" dirty="0">
                <a:solidFill>
                  <a:schemeClr val="bg1"/>
                </a:solidFill>
              </a:rPr>
              <a:t>BUT</a:t>
            </a:r>
          </a:p>
        </p:txBody>
      </p:sp>
    </p:spTree>
    <p:extLst>
      <p:ext uri="{BB962C8B-B14F-4D97-AF65-F5344CB8AC3E}">
        <p14:creationId xmlns:p14="http://schemas.microsoft.com/office/powerpoint/2010/main" val="3341110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54C7E784-903E-84D9-B317-5187DF4D6671}"/>
              </a:ext>
            </a:extLst>
          </p:cNvPr>
          <p:cNvGraphicFramePr>
            <a:graphicFrameLocks noGrp="1"/>
          </p:cNvGraphicFramePr>
          <p:nvPr/>
        </p:nvGraphicFramePr>
        <p:xfrm>
          <a:off x="728663" y="1559240"/>
          <a:ext cx="11495224" cy="5298760"/>
        </p:xfrm>
        <a:graphic>
          <a:graphicData uri="http://schemas.openxmlformats.org/drawingml/2006/table">
            <a:tbl>
              <a:tblPr firstRow="1" bandRow="1">
                <a:tableStyleId>{5C22544A-7EE6-4342-B048-85BDC9FD1C3A}</a:tableStyleId>
              </a:tblPr>
              <a:tblGrid>
                <a:gridCol w="5747612">
                  <a:extLst>
                    <a:ext uri="{9D8B030D-6E8A-4147-A177-3AD203B41FA5}">
                      <a16:colId xmlns:a16="http://schemas.microsoft.com/office/drawing/2014/main" val="3565138696"/>
                    </a:ext>
                  </a:extLst>
                </a:gridCol>
                <a:gridCol w="5747612">
                  <a:extLst>
                    <a:ext uri="{9D8B030D-6E8A-4147-A177-3AD203B41FA5}">
                      <a16:colId xmlns:a16="http://schemas.microsoft.com/office/drawing/2014/main" val="2960785425"/>
                    </a:ext>
                  </a:extLst>
                </a:gridCol>
              </a:tblGrid>
              <a:tr h="826267">
                <a:tc>
                  <a:txBody>
                    <a:bodyPr/>
                    <a:lstStyle/>
                    <a:p>
                      <a:pPr algn="ctr"/>
                      <a:r>
                        <a:rPr lang="en-US" sz="2400" b="1" dirty="0"/>
                        <a:t>Find Relevant Sequences and Studies</a:t>
                      </a:r>
                    </a:p>
                  </a:txBody>
                  <a:tcPr>
                    <a:lnL w="12700" cmpd="sng">
                      <a:noFill/>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2400" b="1" dirty="0" err="1"/>
                        <a:t>Analyse</a:t>
                      </a:r>
                      <a:r>
                        <a:rPr lang="en-US" sz="2400" b="1" dirty="0"/>
                        <a:t> Your Own Sequences</a:t>
                      </a:r>
                    </a:p>
                  </a:txBody>
                  <a:tcPr>
                    <a:lnL w="381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93588095"/>
                  </a:ext>
                </a:extLst>
              </a:tr>
              <a:tr h="4472493">
                <a:tc>
                  <a:txBody>
                    <a:bodyPr/>
                    <a:lstStyle/>
                    <a:p>
                      <a:endParaRPr lang="en-US" dirty="0"/>
                    </a:p>
                    <a:p>
                      <a:pPr algn="ctr"/>
                      <a:r>
                        <a:rPr lang="en-US" dirty="0"/>
                        <a:t>Filter for only sequences of interest</a:t>
                      </a:r>
                    </a:p>
                  </a:txBody>
                  <a:tcPr>
                    <a:lnL w="12700" cmpd="sng">
                      <a:noFill/>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endParaRPr lang="en-US" dirty="0"/>
                    </a:p>
                    <a:p>
                      <a:pPr algn="ctr"/>
                      <a:r>
                        <a:rPr lang="en-US" dirty="0"/>
                        <a:t>Relevant information about the sequences</a:t>
                      </a:r>
                    </a:p>
                  </a:txBody>
                  <a:tcPr>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4299758"/>
                  </a:ext>
                </a:extLst>
              </a:tr>
            </a:tbl>
          </a:graphicData>
        </a:graphic>
      </p:graphicFrame>
      <p:sp>
        <p:nvSpPr>
          <p:cNvPr id="2" name="Title 1">
            <a:extLst>
              <a:ext uri="{FF2B5EF4-FFF2-40B4-BE49-F238E27FC236}">
                <a16:creationId xmlns:a16="http://schemas.microsoft.com/office/drawing/2014/main" id="{28D7EE5C-CBFD-B5EE-661A-5FAE097EB6E7}"/>
              </a:ext>
            </a:extLst>
          </p:cNvPr>
          <p:cNvSpPr>
            <a:spLocks noGrp="1"/>
          </p:cNvSpPr>
          <p:nvPr>
            <p:ph type="title"/>
          </p:nvPr>
        </p:nvSpPr>
        <p:spPr>
          <a:xfrm>
            <a:off x="1675675" y="320040"/>
            <a:ext cx="9601200" cy="1485900"/>
          </a:xfrm>
        </p:spPr>
        <p:txBody>
          <a:bodyPr/>
          <a:lstStyle/>
          <a:p>
            <a:pPr algn="ctr"/>
            <a:r>
              <a:rPr lang="en-US" dirty="0"/>
              <a:t>RABV-GLUE</a:t>
            </a:r>
          </a:p>
        </p:txBody>
      </p:sp>
      <p:pic>
        <p:nvPicPr>
          <p:cNvPr id="6" name="Content Placeholder 5" descr="Graphical user interface, text, application&#10;&#10;Description automatically generated">
            <a:extLst>
              <a:ext uri="{FF2B5EF4-FFF2-40B4-BE49-F238E27FC236}">
                <a16:creationId xmlns:a16="http://schemas.microsoft.com/office/drawing/2014/main" id="{D02C1528-3C5E-18E3-90B4-0CC41138BE15}"/>
              </a:ext>
            </a:extLst>
          </p:cNvPr>
          <p:cNvPicPr>
            <a:picLocks noGrp="1" noChangeAspect="1"/>
          </p:cNvPicPr>
          <p:nvPr>
            <p:ph idx="1"/>
          </p:nvPr>
        </p:nvPicPr>
        <p:blipFill rotWithShape="1">
          <a:blip r:embed="rId3"/>
          <a:srcRect l="10105" t="55452" r="9857" b="32979"/>
          <a:stretch/>
        </p:blipFill>
        <p:spPr>
          <a:xfrm>
            <a:off x="6495847" y="3012303"/>
            <a:ext cx="5696153" cy="833394"/>
          </a:xfrm>
          <a:ln w="19050">
            <a:solidFill>
              <a:schemeClr val="tx1"/>
            </a:solidFill>
          </a:ln>
        </p:spPr>
      </p:pic>
      <p:pic>
        <p:nvPicPr>
          <p:cNvPr id="8" name="Picture 7" descr="Graphical user interface, text, application&#10;&#10;Description automatically generated">
            <a:extLst>
              <a:ext uri="{FF2B5EF4-FFF2-40B4-BE49-F238E27FC236}">
                <a16:creationId xmlns:a16="http://schemas.microsoft.com/office/drawing/2014/main" id="{722357F1-6D50-1E4E-3F77-CECF2862A5E7}"/>
              </a:ext>
            </a:extLst>
          </p:cNvPr>
          <p:cNvPicPr>
            <a:picLocks noChangeAspect="1"/>
          </p:cNvPicPr>
          <p:nvPr/>
        </p:nvPicPr>
        <p:blipFill rotWithShape="1">
          <a:blip r:embed="rId4"/>
          <a:srcRect l="10594" t="60712" r="72911" b="16633"/>
          <a:stretch/>
        </p:blipFill>
        <p:spPr>
          <a:xfrm>
            <a:off x="9542138" y="4494166"/>
            <a:ext cx="2681749" cy="2363834"/>
          </a:xfrm>
          <a:prstGeom prst="rect">
            <a:avLst/>
          </a:prstGeom>
          <a:ln w="19050">
            <a:solidFill>
              <a:schemeClr val="tx1"/>
            </a:solidFill>
          </a:ln>
        </p:spPr>
      </p:pic>
      <p:pic>
        <p:nvPicPr>
          <p:cNvPr id="12" name="Picture 11" descr="A picture containing diagram&#10;&#10;Description automatically generated">
            <a:extLst>
              <a:ext uri="{FF2B5EF4-FFF2-40B4-BE49-F238E27FC236}">
                <a16:creationId xmlns:a16="http://schemas.microsoft.com/office/drawing/2014/main" id="{D999D101-41F6-7BBA-8D33-3376273C775A}"/>
              </a:ext>
            </a:extLst>
          </p:cNvPr>
          <p:cNvPicPr>
            <a:picLocks noChangeAspect="1"/>
          </p:cNvPicPr>
          <p:nvPr/>
        </p:nvPicPr>
        <p:blipFill rotWithShape="1">
          <a:blip r:embed="rId5"/>
          <a:srcRect l="47266" t="14168" r="13889" b="38125"/>
          <a:stretch/>
        </p:blipFill>
        <p:spPr>
          <a:xfrm>
            <a:off x="6477234" y="4494166"/>
            <a:ext cx="3064904" cy="2363834"/>
          </a:xfrm>
          <a:prstGeom prst="rect">
            <a:avLst/>
          </a:prstGeom>
          <a:ln w="19050">
            <a:solidFill>
              <a:schemeClr val="tx1"/>
            </a:solidFill>
          </a:ln>
        </p:spPr>
      </p:pic>
      <p:sp>
        <p:nvSpPr>
          <p:cNvPr id="13" name="TextBox 12">
            <a:extLst>
              <a:ext uri="{FF2B5EF4-FFF2-40B4-BE49-F238E27FC236}">
                <a16:creationId xmlns:a16="http://schemas.microsoft.com/office/drawing/2014/main" id="{E8B22B34-DBBE-0528-30D3-A03A93A2C134}"/>
              </a:ext>
            </a:extLst>
          </p:cNvPr>
          <p:cNvSpPr txBox="1"/>
          <p:nvPr/>
        </p:nvSpPr>
        <p:spPr>
          <a:xfrm>
            <a:off x="6476275" y="4093698"/>
            <a:ext cx="3065863" cy="369332"/>
          </a:xfrm>
          <a:prstGeom prst="rect">
            <a:avLst/>
          </a:prstGeom>
          <a:noFill/>
        </p:spPr>
        <p:txBody>
          <a:bodyPr wrap="square" rtlCol="0">
            <a:spAutoFit/>
          </a:bodyPr>
          <a:lstStyle/>
          <a:p>
            <a:pPr algn="ctr"/>
            <a:r>
              <a:rPr lang="en-US" dirty="0"/>
              <a:t>See the closest relatives</a:t>
            </a:r>
          </a:p>
        </p:txBody>
      </p:sp>
      <p:sp>
        <p:nvSpPr>
          <p:cNvPr id="14" name="TextBox 13">
            <a:extLst>
              <a:ext uri="{FF2B5EF4-FFF2-40B4-BE49-F238E27FC236}">
                <a16:creationId xmlns:a16="http://schemas.microsoft.com/office/drawing/2014/main" id="{CEBB78C0-63DC-0D49-287F-8C63E70BBA53}"/>
              </a:ext>
            </a:extLst>
          </p:cNvPr>
          <p:cNvSpPr txBox="1"/>
          <p:nvPr/>
        </p:nvSpPr>
        <p:spPr>
          <a:xfrm>
            <a:off x="9350080" y="4124834"/>
            <a:ext cx="3065863" cy="369332"/>
          </a:xfrm>
          <a:prstGeom prst="rect">
            <a:avLst/>
          </a:prstGeom>
          <a:noFill/>
        </p:spPr>
        <p:txBody>
          <a:bodyPr wrap="square" rtlCol="0">
            <a:spAutoFit/>
          </a:bodyPr>
          <a:lstStyle/>
          <a:p>
            <a:pPr algn="ctr"/>
            <a:r>
              <a:rPr lang="en-US" dirty="0"/>
              <a:t>Are there any mutations?</a:t>
            </a:r>
          </a:p>
        </p:txBody>
      </p:sp>
      <p:pic>
        <p:nvPicPr>
          <p:cNvPr id="16" name="Picture 15">
            <a:extLst>
              <a:ext uri="{FF2B5EF4-FFF2-40B4-BE49-F238E27FC236}">
                <a16:creationId xmlns:a16="http://schemas.microsoft.com/office/drawing/2014/main" id="{D79F3599-A870-F834-BD15-1DF80146FC3A}"/>
              </a:ext>
            </a:extLst>
          </p:cNvPr>
          <p:cNvPicPr>
            <a:picLocks noChangeAspect="1"/>
          </p:cNvPicPr>
          <p:nvPr/>
        </p:nvPicPr>
        <p:blipFill rotWithShape="1">
          <a:blip r:embed="rId6"/>
          <a:srcRect l="19656" t="41032" r="29163" b="49079"/>
          <a:stretch/>
        </p:blipFill>
        <p:spPr>
          <a:xfrm>
            <a:off x="708917" y="3010036"/>
            <a:ext cx="5755043" cy="833394"/>
          </a:xfrm>
          <a:prstGeom prst="rect">
            <a:avLst/>
          </a:prstGeom>
          <a:ln w="19050">
            <a:solidFill>
              <a:schemeClr val="tx1"/>
            </a:solidFill>
          </a:ln>
        </p:spPr>
      </p:pic>
      <p:pic>
        <p:nvPicPr>
          <p:cNvPr id="18" name="Picture 17">
            <a:extLst>
              <a:ext uri="{FF2B5EF4-FFF2-40B4-BE49-F238E27FC236}">
                <a16:creationId xmlns:a16="http://schemas.microsoft.com/office/drawing/2014/main" id="{CCF9DF7A-F742-595E-EF0F-C2491AFD76B6}"/>
              </a:ext>
            </a:extLst>
          </p:cNvPr>
          <p:cNvPicPr>
            <a:picLocks noChangeAspect="1"/>
          </p:cNvPicPr>
          <p:nvPr/>
        </p:nvPicPr>
        <p:blipFill rotWithShape="1">
          <a:blip r:embed="rId7"/>
          <a:srcRect l="10513" t="17300" r="11082" b="48232"/>
          <a:stretch/>
        </p:blipFill>
        <p:spPr>
          <a:xfrm>
            <a:off x="708916" y="4494166"/>
            <a:ext cx="5755043" cy="2363835"/>
          </a:xfrm>
          <a:prstGeom prst="rect">
            <a:avLst/>
          </a:prstGeom>
          <a:ln w="19050">
            <a:solidFill>
              <a:schemeClr val="tx1"/>
            </a:solidFill>
          </a:ln>
        </p:spPr>
      </p:pic>
      <p:sp>
        <p:nvSpPr>
          <p:cNvPr id="19" name="TextBox 18">
            <a:extLst>
              <a:ext uri="{FF2B5EF4-FFF2-40B4-BE49-F238E27FC236}">
                <a16:creationId xmlns:a16="http://schemas.microsoft.com/office/drawing/2014/main" id="{943D2E2E-63FA-578D-9EBD-3BE3373DD1DF}"/>
              </a:ext>
            </a:extLst>
          </p:cNvPr>
          <p:cNvSpPr txBox="1"/>
          <p:nvPr/>
        </p:nvSpPr>
        <p:spPr>
          <a:xfrm>
            <a:off x="728663" y="3902701"/>
            <a:ext cx="5767358" cy="646331"/>
          </a:xfrm>
          <a:prstGeom prst="rect">
            <a:avLst/>
          </a:prstGeom>
          <a:noFill/>
        </p:spPr>
        <p:txBody>
          <a:bodyPr wrap="square" rtlCol="0">
            <a:spAutoFit/>
          </a:bodyPr>
          <a:lstStyle/>
          <a:p>
            <a:pPr algn="ctr"/>
            <a:r>
              <a:rPr lang="en-US" dirty="0"/>
              <a:t>See and download all the relevant sequences and information about them </a:t>
            </a:r>
          </a:p>
        </p:txBody>
      </p:sp>
      <p:pic>
        <p:nvPicPr>
          <p:cNvPr id="20" name="Picture 4">
            <a:extLst>
              <a:ext uri="{FF2B5EF4-FFF2-40B4-BE49-F238E27FC236}">
                <a16:creationId xmlns:a16="http://schemas.microsoft.com/office/drawing/2014/main" id="{C1D0FE88-8B54-DB9E-8341-0B5013F3C6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2648"/>
          <a:stretch/>
        </p:blipFill>
        <p:spPr bwMode="auto">
          <a:xfrm>
            <a:off x="3415150" y="74421"/>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16F4CED-8FF9-B565-DB1E-5B615BA97E2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52648"/>
          <a:stretch/>
        </p:blipFill>
        <p:spPr bwMode="auto">
          <a:xfrm>
            <a:off x="8009206" y="0"/>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10;&#10;Description automatically generated">
            <a:extLst>
              <a:ext uri="{FF2B5EF4-FFF2-40B4-BE49-F238E27FC236}">
                <a16:creationId xmlns:a16="http://schemas.microsoft.com/office/drawing/2014/main" id="{2B81ABF3-9833-0B8D-5CAC-F33DBDA76C36}"/>
              </a:ext>
            </a:extLst>
          </p:cNvPr>
          <p:cNvPicPr>
            <a:picLocks noChangeAspect="1"/>
          </p:cNvPicPr>
          <p:nvPr/>
        </p:nvPicPr>
        <p:blipFill rotWithShape="1">
          <a:blip r:embed="rId9"/>
          <a:srcRect l="72304" t="33792" r="14277" b="40920"/>
          <a:stretch/>
        </p:blipFill>
        <p:spPr>
          <a:xfrm>
            <a:off x="26623" y="47611"/>
            <a:ext cx="1286165" cy="1514784"/>
          </a:xfrm>
          <a:prstGeom prst="rect">
            <a:avLst/>
          </a:prstGeom>
        </p:spPr>
      </p:pic>
      <p:sp>
        <p:nvSpPr>
          <p:cNvPr id="3" name="Rectangle 2">
            <a:extLst>
              <a:ext uri="{FF2B5EF4-FFF2-40B4-BE49-F238E27FC236}">
                <a16:creationId xmlns:a16="http://schemas.microsoft.com/office/drawing/2014/main" id="{9825236B-BE3A-B3D3-481A-37ADCB65249D}"/>
              </a:ext>
            </a:extLst>
          </p:cNvPr>
          <p:cNvSpPr/>
          <p:nvPr/>
        </p:nvSpPr>
        <p:spPr>
          <a:xfrm>
            <a:off x="728663" y="2394857"/>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5297FA-5726-99DD-7646-474F85E8A5B3}"/>
              </a:ext>
            </a:extLst>
          </p:cNvPr>
          <p:cNvSpPr/>
          <p:nvPr/>
        </p:nvSpPr>
        <p:spPr>
          <a:xfrm>
            <a:off x="6466314" y="2394856"/>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61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D8B5-B3B8-C7CA-8889-0097ADBE2783}"/>
              </a:ext>
            </a:extLst>
          </p:cNvPr>
          <p:cNvSpPr>
            <a:spLocks noGrp="1"/>
          </p:cNvSpPr>
          <p:nvPr>
            <p:ph type="title"/>
          </p:nvPr>
        </p:nvSpPr>
        <p:spPr>
          <a:xfrm>
            <a:off x="639098" y="629265"/>
            <a:ext cx="5132438" cy="1622322"/>
          </a:xfrm>
        </p:spPr>
        <p:txBody>
          <a:bodyPr>
            <a:normAutofit/>
          </a:bodyPr>
          <a:lstStyle/>
          <a:p>
            <a:r>
              <a:rPr lang="en-US">
                <a:solidFill>
                  <a:schemeClr val="tx1"/>
                </a:solidFill>
              </a:rPr>
              <a:t>Data Curation</a:t>
            </a:r>
          </a:p>
        </p:txBody>
      </p:sp>
      <p:sp>
        <p:nvSpPr>
          <p:cNvPr id="3" name="Content Placeholder 2">
            <a:extLst>
              <a:ext uri="{FF2B5EF4-FFF2-40B4-BE49-F238E27FC236}">
                <a16:creationId xmlns:a16="http://schemas.microsoft.com/office/drawing/2014/main" id="{E0F47B03-9423-0A67-7EE5-9CC2FCFE1EFD}"/>
              </a:ext>
            </a:extLst>
          </p:cNvPr>
          <p:cNvSpPr>
            <a:spLocks noGrp="1"/>
          </p:cNvSpPr>
          <p:nvPr>
            <p:ph idx="1"/>
          </p:nvPr>
        </p:nvSpPr>
        <p:spPr>
          <a:xfrm>
            <a:off x="639098" y="2418735"/>
            <a:ext cx="5132439" cy="3811742"/>
          </a:xfrm>
        </p:spPr>
        <p:txBody>
          <a:bodyPr anchor="ctr">
            <a:normAutofit fontScale="85000" lnSpcReduction="10000"/>
          </a:bodyPr>
          <a:lstStyle/>
          <a:p>
            <a:r>
              <a:rPr lang="en-US">
                <a:solidFill>
                  <a:schemeClr val="tx1"/>
                </a:solidFill>
              </a:rPr>
              <a:t>Over 26,000 publicly available RABV sequences</a:t>
            </a:r>
          </a:p>
          <a:p>
            <a:endParaRPr lang="en-US">
              <a:solidFill>
                <a:schemeClr val="tx1"/>
              </a:solidFill>
            </a:endParaRPr>
          </a:p>
          <a:p>
            <a:r>
              <a:rPr lang="en-US">
                <a:solidFill>
                  <a:schemeClr val="tx1"/>
                </a:solidFill>
              </a:rPr>
              <a:t>c10,000 entries missing essential metadata</a:t>
            </a:r>
          </a:p>
          <a:p>
            <a:pPr lvl="1"/>
            <a:r>
              <a:rPr lang="en-US">
                <a:solidFill>
                  <a:schemeClr val="tx1"/>
                </a:solidFill>
              </a:rPr>
              <a:t>Collection year, host, location</a:t>
            </a:r>
          </a:p>
          <a:p>
            <a:pPr lvl="1"/>
            <a:endParaRPr lang="en-US">
              <a:solidFill>
                <a:schemeClr val="tx1"/>
              </a:solidFill>
            </a:endParaRPr>
          </a:p>
          <a:p>
            <a:r>
              <a:rPr lang="en-US">
                <a:solidFill>
                  <a:schemeClr val="tx1"/>
                </a:solidFill>
              </a:rPr>
              <a:t> Manual searching in publications</a:t>
            </a:r>
          </a:p>
          <a:p>
            <a:endParaRPr lang="en-US">
              <a:solidFill>
                <a:schemeClr val="tx1"/>
              </a:solidFill>
            </a:endParaRPr>
          </a:p>
          <a:p>
            <a:r>
              <a:rPr lang="en-US">
                <a:solidFill>
                  <a:schemeClr val="tx1"/>
                </a:solidFill>
                <a:hlinkClick r:id="rId2"/>
              </a:rPr>
              <a:t>http://rabv-glue.cvr.gla.ac.uk/#/home</a:t>
            </a:r>
            <a:r>
              <a:rPr lang="en-US">
                <a:solidFill>
                  <a:schemeClr val="tx1"/>
                </a:solidFill>
              </a:rPr>
              <a:t> </a:t>
            </a:r>
          </a:p>
          <a:p>
            <a:endParaRPr lang="en-US">
              <a:solidFill>
                <a:schemeClr val="tx1"/>
              </a:solidFill>
            </a:endParaRPr>
          </a:p>
          <a:p>
            <a:endParaRPr lang="en-US">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AF30D702-641B-C97D-5572-FA2C07292A72}"/>
              </a:ext>
            </a:extLst>
          </p:cNvPr>
          <p:cNvPicPr>
            <a:picLocks noChangeAspect="1"/>
          </p:cNvPicPr>
          <p:nvPr/>
        </p:nvPicPr>
        <p:blipFill rotWithShape="1">
          <a:blip r:embed="rId3"/>
          <a:srcRect l="9185" t="14860" r="10676" b="25449"/>
          <a:stretch/>
        </p:blipFill>
        <p:spPr>
          <a:xfrm>
            <a:off x="6700828" y="627525"/>
            <a:ext cx="5377224" cy="2503245"/>
          </a:xfrm>
          <a:prstGeom prst="rect">
            <a:avLst/>
          </a:prstGeom>
        </p:spPr>
      </p:pic>
      <p:pic>
        <p:nvPicPr>
          <p:cNvPr id="14338" name="Picture 2" descr="HCV-Glue">
            <a:extLst>
              <a:ext uri="{FF2B5EF4-FFF2-40B4-BE49-F238E27FC236}">
                <a16:creationId xmlns:a16="http://schemas.microsoft.com/office/drawing/2014/main" id="{6F95E787-C717-11B0-ED98-746F4438C38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2068" y="3520086"/>
            <a:ext cx="2710389"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16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F8EEF9-5DF3-66D8-33C1-FD3923F98970}"/>
              </a:ext>
            </a:extLst>
          </p:cNvPr>
          <p:cNvSpPr>
            <a:spLocks noGrp="1"/>
          </p:cNvSpPr>
          <p:nvPr>
            <p:ph type="title"/>
          </p:nvPr>
        </p:nvSpPr>
        <p:spPr>
          <a:xfrm>
            <a:off x="1295400" y="-260951"/>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7C858A01-8F46-1C50-5A23-06B572854B3B}"/>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pic>
        <p:nvPicPr>
          <p:cNvPr id="8" name="Picture 7" descr="Graphical user interface, text, application&#10;&#10;Description automatically generated">
            <a:extLst>
              <a:ext uri="{FF2B5EF4-FFF2-40B4-BE49-F238E27FC236}">
                <a16:creationId xmlns:a16="http://schemas.microsoft.com/office/drawing/2014/main" id="{E4059DB1-FE1E-34FB-E389-376BBD720276}"/>
              </a:ext>
            </a:extLst>
          </p:cNvPr>
          <p:cNvPicPr>
            <a:picLocks noChangeAspect="1"/>
          </p:cNvPicPr>
          <p:nvPr/>
        </p:nvPicPr>
        <p:blipFill rotWithShape="1">
          <a:blip r:embed="rId2"/>
          <a:srcRect l="70588" t="32061" r="13891" b="40745"/>
          <a:stretch/>
        </p:blipFill>
        <p:spPr>
          <a:xfrm>
            <a:off x="-3283" y="-11518"/>
            <a:ext cx="1508538" cy="1651965"/>
          </a:xfrm>
          <a:prstGeom prst="rect">
            <a:avLst/>
          </a:prstGeom>
        </p:spPr>
      </p:pic>
      <p:graphicFrame>
        <p:nvGraphicFramePr>
          <p:cNvPr id="9" name="Diagram 8">
            <a:extLst>
              <a:ext uri="{FF2B5EF4-FFF2-40B4-BE49-F238E27FC236}">
                <a16:creationId xmlns:a16="http://schemas.microsoft.com/office/drawing/2014/main" id="{55549578-2D3B-4A7E-0CC4-7FDEC59A1FA2}"/>
              </a:ext>
            </a:extLst>
          </p:cNvPr>
          <p:cNvGraphicFramePr/>
          <p:nvPr/>
        </p:nvGraphicFramePr>
        <p:xfrm>
          <a:off x="9274002" y="71312"/>
          <a:ext cx="2893017" cy="1408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9233B6D-ADE8-96ED-6B69-682D262B40A1}"/>
              </a:ext>
            </a:extLst>
          </p:cNvPr>
          <p:cNvSpPr txBox="1"/>
          <p:nvPr/>
        </p:nvSpPr>
        <p:spPr>
          <a:xfrm>
            <a:off x="329609" y="6411433"/>
            <a:ext cx="6273210" cy="369332"/>
          </a:xfrm>
          <a:prstGeom prst="rect">
            <a:avLst/>
          </a:prstGeom>
          <a:noFill/>
        </p:spPr>
        <p:txBody>
          <a:bodyPr wrap="square" rtlCol="0">
            <a:spAutoFit/>
          </a:bodyPr>
          <a:lstStyle/>
          <a:p>
            <a:r>
              <a:rPr lang="en-US" dirty="0"/>
              <a:t>Campbell et al. 2022, </a:t>
            </a:r>
            <a:r>
              <a:rPr lang="en-US" dirty="0" err="1"/>
              <a:t>PLoS</a:t>
            </a:r>
            <a:r>
              <a:rPr lang="en-US" dirty="0"/>
              <a:t> Pathogens</a:t>
            </a:r>
          </a:p>
        </p:txBody>
      </p:sp>
      <p:pic>
        <p:nvPicPr>
          <p:cNvPr id="11" name="Picture 10" descr="Graphical user interface&#10;&#10;Description automatically generated">
            <a:extLst>
              <a:ext uri="{FF2B5EF4-FFF2-40B4-BE49-F238E27FC236}">
                <a16:creationId xmlns:a16="http://schemas.microsoft.com/office/drawing/2014/main" id="{4FCA8E6D-A9E4-F2B5-05C6-357DE63A61A0}"/>
              </a:ext>
            </a:extLst>
          </p:cNvPr>
          <p:cNvPicPr>
            <a:picLocks noChangeAspect="1"/>
          </p:cNvPicPr>
          <p:nvPr/>
        </p:nvPicPr>
        <p:blipFill rotWithShape="1">
          <a:blip r:embed="rId8"/>
          <a:srcRect l="23486" t="33804" r="47496" b="60004"/>
          <a:stretch/>
        </p:blipFill>
        <p:spPr>
          <a:xfrm>
            <a:off x="425032" y="2487794"/>
            <a:ext cx="5143367" cy="686042"/>
          </a:xfrm>
          <a:prstGeom prst="rect">
            <a:avLst/>
          </a:prstGeom>
        </p:spPr>
      </p:pic>
      <p:pic>
        <p:nvPicPr>
          <p:cNvPr id="12" name="Picture 2">
            <a:extLst>
              <a:ext uri="{FF2B5EF4-FFF2-40B4-BE49-F238E27FC236}">
                <a16:creationId xmlns:a16="http://schemas.microsoft.com/office/drawing/2014/main" id="{AE01CB73-AFD2-0D2F-8B9F-F11AD278A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32" y="3632048"/>
            <a:ext cx="8251136" cy="28352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F9A64C-6F45-0FCD-BBD9-0D23CEEEF4EA}"/>
              </a:ext>
            </a:extLst>
          </p:cNvPr>
          <p:cNvSpPr/>
          <p:nvPr/>
        </p:nvSpPr>
        <p:spPr>
          <a:xfrm>
            <a:off x="8648418" y="1747080"/>
            <a:ext cx="3518601" cy="178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t>Modelled after SARS-CoV-2 lineage designation</a:t>
            </a:r>
          </a:p>
          <a:p>
            <a:pPr marL="285750" indent="-285750">
              <a:buFont typeface="Arial" panose="020B0604020202020204" pitchFamily="34" charset="0"/>
              <a:buChar char="•"/>
            </a:pPr>
            <a:r>
              <a:rPr lang="en-US" sz="1400" dirty="0"/>
              <a:t>Different parameters to consider for rabies!</a:t>
            </a:r>
          </a:p>
          <a:p>
            <a:pPr marL="742950" lvl="1" indent="-285750">
              <a:buFont typeface="Arial" panose="020B0604020202020204" pitchFamily="34" charset="0"/>
              <a:buChar char="•"/>
            </a:pPr>
            <a:r>
              <a:rPr lang="en-US" sz="1400" dirty="0"/>
              <a:t>Time scale</a:t>
            </a:r>
          </a:p>
          <a:p>
            <a:pPr marL="742950" lvl="1" indent="-285750">
              <a:buFont typeface="Arial" panose="020B0604020202020204" pitchFamily="34" charset="0"/>
              <a:buChar char="•"/>
            </a:pPr>
            <a:r>
              <a:rPr lang="en-US" sz="1400" dirty="0"/>
              <a:t>Existing classifications</a:t>
            </a:r>
          </a:p>
          <a:p>
            <a:pPr marL="742950" lvl="1" indent="-285750">
              <a:buFont typeface="Arial" panose="020B0604020202020204" pitchFamily="34" charset="0"/>
              <a:buChar char="•"/>
            </a:pPr>
            <a:r>
              <a:rPr lang="en-GB" sz="1400" dirty="0">
                <a:solidFill>
                  <a:srgbClr val="FFFFFF"/>
                </a:solidFill>
              </a:rPr>
              <a:t>T</a:t>
            </a:r>
            <a:r>
              <a:rPr lang="en-GB" sz="1400" b="0" i="0" u="none" strike="noStrike" dirty="0">
                <a:solidFill>
                  <a:srgbClr val="FFFFFF"/>
                </a:solidFill>
                <a:effectLst/>
              </a:rPr>
              <a:t>racked since emergence vs decades of endemic circulation</a:t>
            </a:r>
            <a:endParaRPr lang="en-US" sz="1400" dirty="0"/>
          </a:p>
        </p:txBody>
      </p:sp>
      <p:sp>
        <p:nvSpPr>
          <p:cNvPr id="14" name="TextBox 13">
            <a:extLst>
              <a:ext uri="{FF2B5EF4-FFF2-40B4-BE49-F238E27FC236}">
                <a16:creationId xmlns:a16="http://schemas.microsoft.com/office/drawing/2014/main" id="{17D5607F-3548-1ABE-529C-F0892B4AE67E}"/>
              </a:ext>
            </a:extLst>
          </p:cNvPr>
          <p:cNvSpPr txBox="1"/>
          <p:nvPr/>
        </p:nvSpPr>
        <p:spPr>
          <a:xfrm>
            <a:off x="457948" y="2174331"/>
            <a:ext cx="2094614" cy="369332"/>
          </a:xfrm>
          <a:prstGeom prst="rect">
            <a:avLst/>
          </a:prstGeom>
          <a:noFill/>
        </p:spPr>
        <p:txBody>
          <a:bodyPr wrap="square" rtlCol="0">
            <a:spAutoFit/>
          </a:bodyPr>
          <a:lstStyle/>
          <a:p>
            <a:r>
              <a:rPr lang="en-US" b="1" dirty="0"/>
              <a:t>Data Processing</a:t>
            </a:r>
          </a:p>
        </p:txBody>
      </p:sp>
      <p:sp>
        <p:nvSpPr>
          <p:cNvPr id="15" name="TextBox 14">
            <a:extLst>
              <a:ext uri="{FF2B5EF4-FFF2-40B4-BE49-F238E27FC236}">
                <a16:creationId xmlns:a16="http://schemas.microsoft.com/office/drawing/2014/main" id="{7781B719-5354-D723-8DBD-52847A407A8E}"/>
              </a:ext>
            </a:extLst>
          </p:cNvPr>
          <p:cNvSpPr txBox="1"/>
          <p:nvPr/>
        </p:nvSpPr>
        <p:spPr>
          <a:xfrm>
            <a:off x="425032" y="3278697"/>
            <a:ext cx="2094614" cy="369332"/>
          </a:xfrm>
          <a:prstGeom prst="rect">
            <a:avLst/>
          </a:prstGeom>
          <a:noFill/>
        </p:spPr>
        <p:txBody>
          <a:bodyPr wrap="square" rtlCol="0">
            <a:spAutoFit/>
          </a:bodyPr>
          <a:lstStyle/>
          <a:p>
            <a:r>
              <a:rPr lang="en-US" b="1" dirty="0"/>
              <a:t>Lineage Designation</a:t>
            </a:r>
          </a:p>
        </p:txBody>
      </p:sp>
      <p:sp>
        <p:nvSpPr>
          <p:cNvPr id="16" name="TextBox 15">
            <a:extLst>
              <a:ext uri="{FF2B5EF4-FFF2-40B4-BE49-F238E27FC236}">
                <a16:creationId xmlns:a16="http://schemas.microsoft.com/office/drawing/2014/main" id="{5A3ABE82-1344-53DF-80CC-9D2DEF121E1A}"/>
              </a:ext>
            </a:extLst>
          </p:cNvPr>
          <p:cNvSpPr txBox="1"/>
          <p:nvPr/>
        </p:nvSpPr>
        <p:spPr>
          <a:xfrm>
            <a:off x="5320572" y="1635125"/>
            <a:ext cx="2094614" cy="461665"/>
          </a:xfrm>
          <a:prstGeom prst="rect">
            <a:avLst/>
          </a:prstGeom>
          <a:noFill/>
        </p:spPr>
        <p:txBody>
          <a:bodyPr wrap="square" rtlCol="0">
            <a:spAutoFit/>
          </a:bodyPr>
          <a:lstStyle/>
          <a:p>
            <a:r>
              <a:rPr lang="en-US" sz="2400" b="1" dirty="0">
                <a:latin typeface="+mj-lt"/>
              </a:rPr>
              <a:t>METHODS</a:t>
            </a:r>
            <a:endParaRPr lang="en-US" b="1" dirty="0">
              <a:latin typeface="+mj-lt"/>
            </a:endParaRPr>
          </a:p>
        </p:txBody>
      </p:sp>
      <p:sp>
        <p:nvSpPr>
          <p:cNvPr id="17" name="Rectangle 16">
            <a:extLst>
              <a:ext uri="{FF2B5EF4-FFF2-40B4-BE49-F238E27FC236}">
                <a16:creationId xmlns:a16="http://schemas.microsoft.com/office/drawing/2014/main" id="{E4FD5A5D-42BF-68FF-6E54-E778DCA720FC}"/>
              </a:ext>
            </a:extLst>
          </p:cNvPr>
          <p:cNvSpPr/>
          <p:nvPr/>
        </p:nvSpPr>
        <p:spPr>
          <a:xfrm>
            <a:off x="659219" y="2838893"/>
            <a:ext cx="1010093" cy="22328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87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B839920-EE05-B3AE-2EFF-6AE20F151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422"/>
          <a:stretch/>
        </p:blipFill>
        <p:spPr bwMode="auto">
          <a:xfrm>
            <a:off x="643467" y="1141658"/>
            <a:ext cx="10905066" cy="4574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FF9C1C3-EC23-F74F-01F5-3A036B3A4D52}"/>
              </a:ext>
            </a:extLst>
          </p:cNvPr>
          <p:cNvSpPr/>
          <p:nvPr/>
        </p:nvSpPr>
        <p:spPr>
          <a:xfrm>
            <a:off x="2730674" y="3031299"/>
            <a:ext cx="2367419" cy="26850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15221D-CC19-4D7D-AE6A-033177E16501}"/>
              </a:ext>
            </a:extLst>
          </p:cNvPr>
          <p:cNvSpPr/>
          <p:nvPr/>
        </p:nvSpPr>
        <p:spPr>
          <a:xfrm>
            <a:off x="5511452" y="3221277"/>
            <a:ext cx="876822" cy="711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6BC9C1-E2D7-3248-B048-4D245439C4C9}"/>
              </a:ext>
            </a:extLst>
          </p:cNvPr>
          <p:cNvSpPr/>
          <p:nvPr/>
        </p:nvSpPr>
        <p:spPr>
          <a:xfrm>
            <a:off x="8870515" y="3221277"/>
            <a:ext cx="876822" cy="899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0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6715-B9CE-C246-88C5-7B46A1BF8721}"/>
              </a:ext>
            </a:extLst>
          </p:cNvPr>
          <p:cNvSpPr>
            <a:spLocks noGrp="1"/>
          </p:cNvSpPr>
          <p:nvPr>
            <p:ph type="title"/>
          </p:nvPr>
        </p:nvSpPr>
        <p:spPr>
          <a:xfrm>
            <a:off x="1154955" y="973668"/>
            <a:ext cx="2942210" cy="1020232"/>
          </a:xfrm>
        </p:spPr>
        <p:txBody>
          <a:bodyPr>
            <a:normAutofit fontScale="90000"/>
          </a:bodyPr>
          <a:lstStyle/>
          <a:p>
            <a:r>
              <a:rPr lang="en-US" dirty="0"/>
              <a:t>Lineage Overview</a:t>
            </a:r>
          </a:p>
        </p:txBody>
      </p:sp>
      <p:pic>
        <p:nvPicPr>
          <p:cNvPr id="6146" name="Picture 2">
            <a:extLst>
              <a:ext uri="{FF2B5EF4-FFF2-40B4-BE49-F238E27FC236}">
                <a16:creationId xmlns:a16="http://schemas.microsoft.com/office/drawing/2014/main" id="{A34F11C8-8077-075A-9CE2-F35B5FBF52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25" b="2"/>
          <a:stretch/>
        </p:blipFill>
        <p:spPr bwMode="auto">
          <a:xfrm>
            <a:off x="6096000" y="82960"/>
            <a:ext cx="5468484" cy="65423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A60769-B284-ADF4-78BE-0D172D87564B}"/>
              </a:ext>
            </a:extLst>
          </p:cNvPr>
          <p:cNvSpPr>
            <a:spLocks noGrp="1"/>
          </p:cNvSpPr>
          <p:nvPr>
            <p:ph idx="1"/>
          </p:nvPr>
        </p:nvSpPr>
        <p:spPr>
          <a:xfrm>
            <a:off x="1154955" y="2120900"/>
            <a:ext cx="3133726" cy="3898900"/>
          </a:xfrm>
        </p:spPr>
        <p:txBody>
          <a:bodyPr>
            <a:normAutofit lnSpcReduction="10000"/>
          </a:bodyPr>
          <a:lstStyle/>
          <a:p>
            <a:r>
              <a:rPr lang="en-US" dirty="0"/>
              <a:t>216 WGS from Serengeti (+90 from Tanzania)</a:t>
            </a:r>
          </a:p>
          <a:p>
            <a:endParaRPr lang="en-US" dirty="0"/>
          </a:p>
          <a:p>
            <a:r>
              <a:rPr lang="en-US" dirty="0"/>
              <a:t>14 lineages (+4 from Tanzania)</a:t>
            </a:r>
          </a:p>
          <a:p>
            <a:pPr lvl="1"/>
            <a:r>
              <a:rPr lang="en-US" dirty="0"/>
              <a:t>4 Serengeti only, 7 also seen in other countries across Africa</a:t>
            </a:r>
          </a:p>
          <a:p>
            <a:endParaRPr lang="en-US" dirty="0"/>
          </a:p>
        </p:txBody>
      </p:sp>
    </p:spTree>
    <p:extLst>
      <p:ext uri="{BB962C8B-B14F-4D97-AF65-F5344CB8AC3E}">
        <p14:creationId xmlns:p14="http://schemas.microsoft.com/office/powerpoint/2010/main" val="98400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1721-8AB3-0306-3AE8-6AFBE436E626}"/>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t>Changes over time</a:t>
            </a:r>
          </a:p>
        </p:txBody>
      </p:sp>
      <p:pic>
        <p:nvPicPr>
          <p:cNvPr id="5" name="Picture 4">
            <a:extLst>
              <a:ext uri="{FF2B5EF4-FFF2-40B4-BE49-F238E27FC236}">
                <a16:creationId xmlns:a16="http://schemas.microsoft.com/office/drawing/2014/main" id="{71EED775-9E52-A18A-6A4A-54DF386B35E1}"/>
              </a:ext>
            </a:extLst>
          </p:cNvPr>
          <p:cNvPicPr>
            <a:picLocks noChangeAspect="1"/>
          </p:cNvPicPr>
          <p:nvPr/>
        </p:nvPicPr>
        <p:blipFill rotWithShape="1">
          <a:blip r:embed="rId3"/>
          <a:srcRect t="54260"/>
          <a:stretch/>
        </p:blipFill>
        <p:spPr>
          <a:xfrm>
            <a:off x="6133406" y="3999580"/>
            <a:ext cx="6132962" cy="2805216"/>
          </a:xfrm>
          <a:prstGeom prst="rect">
            <a:avLst/>
          </a:prstGeom>
        </p:spPr>
      </p:pic>
      <p:sp>
        <p:nvSpPr>
          <p:cNvPr id="3" name="Content Placeholder 2">
            <a:extLst>
              <a:ext uri="{FF2B5EF4-FFF2-40B4-BE49-F238E27FC236}">
                <a16:creationId xmlns:a16="http://schemas.microsoft.com/office/drawing/2014/main" id="{01505DCF-C967-7ABC-09B9-21DAE63B9062}"/>
              </a:ext>
            </a:extLst>
          </p:cNvPr>
          <p:cNvSpPr>
            <a:spLocks noGrp="1"/>
          </p:cNvSpPr>
          <p:nvPr>
            <p:ph idx="1"/>
          </p:nvPr>
        </p:nvSpPr>
        <p:spPr>
          <a:xfrm>
            <a:off x="1154955" y="2120900"/>
            <a:ext cx="3133726" cy="3898900"/>
          </a:xfrm>
        </p:spPr>
        <p:txBody>
          <a:bodyPr>
            <a:normAutofit lnSpcReduction="10000"/>
          </a:bodyPr>
          <a:lstStyle/>
          <a:p>
            <a:r>
              <a:rPr lang="en-US" dirty="0"/>
              <a:t>Steadily reducing viral diversity</a:t>
            </a:r>
          </a:p>
          <a:p>
            <a:endParaRPr lang="en-US" dirty="0"/>
          </a:p>
          <a:p>
            <a:r>
              <a:rPr lang="en-US" dirty="0"/>
              <a:t>Some lineages persist </a:t>
            </a:r>
          </a:p>
          <a:p>
            <a:pPr lvl="1"/>
            <a:r>
              <a:rPr lang="en-US" dirty="0"/>
              <a:t>Some emerge and then go extinct</a:t>
            </a:r>
          </a:p>
          <a:p>
            <a:pPr lvl="1"/>
            <a:r>
              <a:rPr lang="en-US" dirty="0"/>
              <a:t>9 not seen in 2 years, 6 not seen in 5 years</a:t>
            </a:r>
          </a:p>
          <a:p>
            <a:pPr lvl="1"/>
            <a:endParaRPr lang="en-US" dirty="0"/>
          </a:p>
          <a:p>
            <a:endParaRPr lang="en-US" dirty="0"/>
          </a:p>
          <a:p>
            <a:pPr lvl="1"/>
            <a:endParaRPr lang="en-US" dirty="0"/>
          </a:p>
          <a:p>
            <a:endParaRPr lang="en-US" dirty="0"/>
          </a:p>
        </p:txBody>
      </p:sp>
      <p:pic>
        <p:nvPicPr>
          <p:cNvPr id="6" name="Picture 5">
            <a:extLst>
              <a:ext uri="{FF2B5EF4-FFF2-40B4-BE49-F238E27FC236}">
                <a16:creationId xmlns:a16="http://schemas.microsoft.com/office/drawing/2014/main" id="{390F714F-6838-1820-17F6-C7D31B198C16}"/>
              </a:ext>
            </a:extLst>
          </p:cNvPr>
          <p:cNvPicPr>
            <a:picLocks noChangeAspect="1"/>
          </p:cNvPicPr>
          <p:nvPr/>
        </p:nvPicPr>
        <p:blipFill rotWithShape="1">
          <a:blip r:embed="rId3"/>
          <a:srcRect l="46381" t="6367" r="647" b="45157"/>
          <a:stretch/>
        </p:blipFill>
        <p:spPr>
          <a:xfrm>
            <a:off x="6334315" y="1356154"/>
            <a:ext cx="5482652" cy="2659816"/>
          </a:xfrm>
          <a:prstGeom prst="rect">
            <a:avLst/>
          </a:prstGeom>
        </p:spPr>
      </p:pic>
      <p:pic>
        <p:nvPicPr>
          <p:cNvPr id="7170" name="Picture 2">
            <a:extLst>
              <a:ext uri="{FF2B5EF4-FFF2-40B4-BE49-F238E27FC236}">
                <a16:creationId xmlns:a16="http://schemas.microsoft.com/office/drawing/2014/main" id="{995C1D59-1023-C572-A275-7D8B2B91A5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8" r="47873" b="56906"/>
          <a:stretch/>
        </p:blipFill>
        <p:spPr bwMode="auto">
          <a:xfrm>
            <a:off x="5483212" y="1220209"/>
            <a:ext cx="6805391" cy="559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7170"/>
                                        </p:tgtEl>
                                        <p:attrNameLst>
                                          <p:attrName>ppt_y</p:attrName>
                                        </p:attrNameLst>
                                      </p:cBhvr>
                                      <p:tavLst>
                                        <p:tav tm="0">
                                          <p:val>
                                            <p:strVal val="#ppt_y"/>
                                          </p:val>
                                        </p:tav>
                                        <p:tav tm="100000">
                                          <p:val>
                                            <p:strVal val="#ppt_y+#ppt_h*1.125000"/>
                                          </p:val>
                                        </p:tav>
                                      </p:tavLst>
                                    </p:anim>
                                    <p:animEffect transition="out" filter="wipe(down)">
                                      <p:cBhvr>
                                        <p:cTn id="13" dur="500"/>
                                        <p:tgtEl>
                                          <p:spTgt spid="7170"/>
                                        </p:tgtEl>
                                      </p:cBhvr>
                                    </p:animEffect>
                                    <p:set>
                                      <p:cBhvr>
                                        <p:cTn id="14" dur="1" fill="hold">
                                          <p:stCondLst>
                                            <p:cond delay="4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6033</TotalTime>
  <Words>757</Words>
  <Application>Microsoft Macintosh PowerPoint</Application>
  <PresentationFormat>Widescreen</PresentationFormat>
  <Paragraphs>140</Paragraphs>
  <Slides>18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ArialMT</vt:lpstr>
      <vt:lpstr>Calibri</vt:lpstr>
      <vt:lpstr>Calibri Light</vt:lpstr>
      <vt:lpstr>Open Sans</vt:lpstr>
      <vt:lpstr>Wingdings</vt:lpstr>
      <vt:lpstr>Wingdings 3</vt:lpstr>
      <vt:lpstr>Office Theme</vt:lpstr>
      <vt:lpstr>Making Genomic Surveillance Deliver:  A Lineage Classification and Nomenclature System to Inform Rabies Elimination </vt:lpstr>
      <vt:lpstr>The global rabies phylogeny reveals large-scale geographic structure</vt:lpstr>
      <vt:lpstr>Greater phylogenetic resolution is needed to guide control programmes</vt:lpstr>
      <vt:lpstr>RABV-GLUE</vt:lpstr>
      <vt:lpstr>Data Curation</vt:lpstr>
      <vt:lpstr>MAD DOG</vt:lpstr>
      <vt:lpstr>PowerPoint Presentation</vt:lpstr>
      <vt:lpstr>Lineage Overview</vt:lpstr>
      <vt:lpstr>Changes over time</vt:lpstr>
      <vt:lpstr>Metapopulation dynamics</vt:lpstr>
      <vt:lpstr>PowerPoint Presentation</vt:lpstr>
      <vt:lpstr>MAD DOG</vt:lpstr>
      <vt:lpstr>Assignment or Designation?</vt:lpstr>
      <vt:lpstr>Usage</vt:lpstr>
      <vt:lpstr>Practical 1</vt:lpstr>
      <vt:lpstr>Practical 2</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Genomic Surveillance Deliver:  A Lineage Classification and Nomenclature System to Inform Rabies Elimination </dc:title>
  <dc:creator>Kathryn Campbell (PGR)</dc:creator>
  <cp:lastModifiedBy>Kathryn Campbell (PGR)</cp:lastModifiedBy>
  <cp:revision>6</cp:revision>
  <dcterms:created xsi:type="dcterms:W3CDTF">2022-10-25T13:25:21Z</dcterms:created>
  <dcterms:modified xsi:type="dcterms:W3CDTF">2024-02-15T22:41:05Z</dcterms:modified>
</cp:coreProperties>
</file>